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Lst>
  <p:sldSz cy="5143500" cx="9144000"/>
  <p:notesSz cx="6858000" cy="9144000"/>
  <p:embeddedFontLst>
    <p:embeddedFont>
      <p:font typeface="Raleway"/>
      <p:regular r:id="rId49"/>
      <p:bold r:id="rId50"/>
      <p:italic r:id="rId51"/>
      <p:boldItalic r:id="rId52"/>
    </p:embeddedFont>
    <p:embeddedFont>
      <p:font typeface="Heebo"/>
      <p:regular r:id="rId53"/>
      <p:bold r:id="rId54"/>
    </p:embeddedFont>
    <p:embeddedFont>
      <p:font typeface="Hind SemiBold"/>
      <p:regular r:id="rId55"/>
      <p:bold r:id="rId56"/>
    </p:embeddedFont>
    <p:embeddedFont>
      <p:font typeface="Hind"/>
      <p:regular r:id="rId57"/>
      <p:bold r:id="rId58"/>
    </p:embeddedFont>
    <p:embeddedFont>
      <p:font typeface="Heebo Black"/>
      <p:bold r:id="rId59"/>
    </p:embeddedFont>
    <p:embeddedFont>
      <p:font typeface="Heebo SemiBold"/>
      <p:regular r:id="rId60"/>
      <p:bold r:id="rId61"/>
    </p:embeddedFont>
    <p:embeddedFont>
      <p:font typeface="Hind Medium"/>
      <p:regular r:id="rId62"/>
      <p:bold r:id="rId63"/>
    </p:embeddedFont>
    <p:embeddedFont>
      <p:font typeface="Heebo Medium"/>
      <p:regular r:id="rId64"/>
      <p:bold r:id="rId65"/>
    </p:embeddedFont>
    <p:embeddedFont>
      <p:font typeface="Open Sans"/>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70" roundtripDataSignature="AMtx7mii5F2gO3Mqh+LVAr1v1FjUIL5D1g=="/>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Aashi Sethiy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35EE697-A881-41DC-8429-0AF7E03F4B84}">
  <a:tblStyle styleId="{735EE697-A881-41DC-8429-0AF7E03F4B84}" styleName="Table_0">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font" Target="fonts/Raleway-regular.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0" Type="http://customschemas.google.com/relationships/presentationmetadata" Target="meta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HindMedium-regular.fntdata"/><Relationship Id="rId61" Type="http://schemas.openxmlformats.org/officeDocument/2006/relationships/font" Target="fonts/HeeboSemiBold-bold.fntdata"/><Relationship Id="rId20" Type="http://schemas.openxmlformats.org/officeDocument/2006/relationships/slide" Target="slides/slide13.xml"/><Relationship Id="rId64" Type="http://schemas.openxmlformats.org/officeDocument/2006/relationships/font" Target="fonts/HeeboMedium-regular.fntdata"/><Relationship Id="rId63" Type="http://schemas.openxmlformats.org/officeDocument/2006/relationships/font" Target="fonts/HindMedium-bold.fntdata"/><Relationship Id="rId22" Type="http://schemas.openxmlformats.org/officeDocument/2006/relationships/slide" Target="slides/slide15.xml"/><Relationship Id="rId66" Type="http://schemas.openxmlformats.org/officeDocument/2006/relationships/font" Target="fonts/OpenSans-regular.fntdata"/><Relationship Id="rId21" Type="http://schemas.openxmlformats.org/officeDocument/2006/relationships/slide" Target="slides/slide14.xml"/><Relationship Id="rId65" Type="http://schemas.openxmlformats.org/officeDocument/2006/relationships/font" Target="fonts/HeeboMedium-bold.fntdata"/><Relationship Id="rId24" Type="http://schemas.openxmlformats.org/officeDocument/2006/relationships/slide" Target="slides/slide17.xml"/><Relationship Id="rId68" Type="http://schemas.openxmlformats.org/officeDocument/2006/relationships/font" Target="fonts/OpenSans-italic.fntdata"/><Relationship Id="rId23" Type="http://schemas.openxmlformats.org/officeDocument/2006/relationships/slide" Target="slides/slide16.xml"/><Relationship Id="rId67" Type="http://schemas.openxmlformats.org/officeDocument/2006/relationships/font" Target="fonts/OpenSans-bold.fntdata"/><Relationship Id="rId60" Type="http://schemas.openxmlformats.org/officeDocument/2006/relationships/font" Target="fonts/HeeboSemiBold-regular.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OpenSans-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aleway-italic.fntdata"/><Relationship Id="rId50" Type="http://schemas.openxmlformats.org/officeDocument/2006/relationships/font" Target="fonts/Raleway-bold.fntdata"/><Relationship Id="rId53" Type="http://schemas.openxmlformats.org/officeDocument/2006/relationships/font" Target="fonts/Heebo-regular.fntdata"/><Relationship Id="rId52" Type="http://schemas.openxmlformats.org/officeDocument/2006/relationships/font" Target="fonts/Raleway-boldItalic.fntdata"/><Relationship Id="rId11" Type="http://schemas.openxmlformats.org/officeDocument/2006/relationships/slide" Target="slides/slide4.xml"/><Relationship Id="rId55" Type="http://schemas.openxmlformats.org/officeDocument/2006/relationships/font" Target="fonts/HindSemiBold-regular.fntdata"/><Relationship Id="rId10" Type="http://schemas.openxmlformats.org/officeDocument/2006/relationships/slide" Target="slides/slide3.xml"/><Relationship Id="rId54" Type="http://schemas.openxmlformats.org/officeDocument/2006/relationships/font" Target="fonts/Heebo-bold.fntdata"/><Relationship Id="rId13" Type="http://schemas.openxmlformats.org/officeDocument/2006/relationships/slide" Target="slides/slide6.xml"/><Relationship Id="rId57" Type="http://schemas.openxmlformats.org/officeDocument/2006/relationships/font" Target="fonts/Hind-regular.fntdata"/><Relationship Id="rId12" Type="http://schemas.openxmlformats.org/officeDocument/2006/relationships/slide" Target="slides/slide5.xml"/><Relationship Id="rId56" Type="http://schemas.openxmlformats.org/officeDocument/2006/relationships/font" Target="fonts/HindSemiBold-bold.fntdata"/><Relationship Id="rId15" Type="http://schemas.openxmlformats.org/officeDocument/2006/relationships/slide" Target="slides/slide8.xml"/><Relationship Id="rId59" Type="http://schemas.openxmlformats.org/officeDocument/2006/relationships/font" Target="fonts/HeeboBlack-bold.fntdata"/><Relationship Id="rId14" Type="http://schemas.openxmlformats.org/officeDocument/2006/relationships/slide" Target="slides/slide7.xml"/><Relationship Id="rId58" Type="http://schemas.openxmlformats.org/officeDocument/2006/relationships/font" Target="fonts/Hind-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11-12T23:28:20.552">
    <p:pos x="519" y="124"/>
    <p:text>@kmatta1@charlotte.edu @smallad5@charlotte.edu  - from this slide onwards - all slides - we need to do text format like how I did before - important words in the red colour I used before - and bold
- AND any other formatting - to improve readability and ease
can you'll get it done?
_Assigned to kmatta1@charlotte.edu_</p:text>
    <p:extLst>
      <p:ext uri="{C676402C-5697-4E1C-873F-D02D1690AC5C}">
        <p15:threadingInfo timeZoneBias="0"/>
      </p:ext>
      <p:ext uri="http://customooxmlschemas.google.com/">
        <go:slidesCustomData xmlns:go="http://customooxmlschemas.google.com/" commentPostId="AAABYZ4SZIg"/>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11-12T03:55:59.816">
    <p:pos x="200" y="946"/>
    <p:text>Dummy - need to write appropriate data story</p:text>
    <p:extLst>
      <p:ext uri="{C676402C-5697-4E1C-873F-D02D1690AC5C}">
        <p15:threadingInfo timeZoneBias="0"/>
      </p:ext>
      <p:ext uri="http://customooxmlschemas.google.com/">
        <go:slidesCustomData xmlns:go="http://customooxmlschemas.google.com/" commentPostId="AAABYXCnv_g"/>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4-11-12T03:56:21.038">
    <p:pos x="348" y="936"/>
    <p:text>Dummy - need to write appropriate data story</p:text>
    <p:extLst>
      <p:ext uri="{C676402C-5697-4E1C-873F-D02D1690AC5C}">
        <p15:threadingInfo timeZoneBias="0"/>
      </p:ext>
      <p:ext uri="http://customooxmlschemas.google.com/">
        <go:slidesCustomData xmlns:go="http://customooxmlschemas.google.com/" commentPostId="AAABYXCnv_k"/>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12e73d507d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312e73d507d_0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rPr>
              <a:t>Affordability vs. Quality</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Higher Costs</a:t>
            </a:r>
            <a:r>
              <a:rPr lang="en">
                <a:solidFill>
                  <a:schemeClr val="dk1"/>
                </a:solidFill>
              </a:rPr>
              <a:t>: Healthy food products, especially those that are organic or sustainably sourced, can cost </a:t>
            </a:r>
            <a:r>
              <a:rPr b="1" lang="en">
                <a:solidFill>
                  <a:schemeClr val="dk1"/>
                </a:solidFill>
              </a:rPr>
              <a:t>20-30% more</a:t>
            </a:r>
            <a:r>
              <a:rPr lang="en">
                <a:solidFill>
                  <a:schemeClr val="dk1"/>
                </a:solidFill>
              </a:rPr>
              <a:t> to produce compared to conventional items. This production cost drives up retail prices, making affordability a core challenge.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Price Accessibility Goal</a:t>
            </a:r>
            <a:r>
              <a:rPr lang="en">
                <a:solidFill>
                  <a:schemeClr val="dk1"/>
                </a:solidFill>
              </a:rPr>
              <a:t>: The Good Grocer aims to reduce the price premium of healthy items by </a:t>
            </a:r>
            <a:r>
              <a:rPr b="1" lang="en">
                <a:solidFill>
                  <a:schemeClr val="dk1"/>
                </a:solidFill>
              </a:rPr>
              <a:t>10-15%</a:t>
            </a:r>
            <a:r>
              <a:rPr lang="en">
                <a:solidFill>
                  <a:schemeClr val="dk1"/>
                </a:solidFill>
              </a:rPr>
              <a:t> to make them accessible to a wider audience, especially targeting lower-income or price-sensitive customers.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Customer Segmentation</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Diverse Customer Needs</a:t>
            </a:r>
            <a:r>
              <a:rPr lang="en">
                <a:solidFill>
                  <a:schemeClr val="dk1"/>
                </a:solidFill>
              </a:rPr>
              <a:t>: Among The Good Grocer’s customer base, approximately </a:t>
            </a:r>
            <a:r>
              <a:rPr b="1" lang="en">
                <a:solidFill>
                  <a:schemeClr val="dk1"/>
                </a:solidFill>
              </a:rPr>
              <a:t>40%</a:t>
            </a:r>
            <a:r>
              <a:rPr lang="en">
                <a:solidFill>
                  <a:schemeClr val="dk1"/>
                </a:solidFill>
              </a:rPr>
              <a:t> are price-sensitive, seeking the most affordable options. However, </a:t>
            </a:r>
            <a:r>
              <a:rPr b="1" lang="en">
                <a:solidFill>
                  <a:schemeClr val="dk1"/>
                </a:solidFill>
              </a:rPr>
              <a:t>35%</a:t>
            </a:r>
            <a:r>
              <a:rPr lang="en">
                <a:solidFill>
                  <a:schemeClr val="dk1"/>
                </a:solidFill>
              </a:rPr>
              <a:t> prioritize quality over cost, often opting for premium products.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Balancing Affordability and Demand</a:t>
            </a:r>
            <a:r>
              <a:rPr lang="en">
                <a:solidFill>
                  <a:schemeClr val="dk1"/>
                </a:solidFill>
              </a:rPr>
              <a:t>: Reaching and retaining these price-sensitive groups, without alienating higher-spending customers, is critical for maximizing market share across segments.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Market Positioning</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Competitive Landscape</a:t>
            </a:r>
            <a:r>
              <a:rPr lang="en">
                <a:solidFill>
                  <a:schemeClr val="dk1"/>
                </a:solidFill>
              </a:rPr>
              <a:t>: The healthy food market, valued at approximately </a:t>
            </a:r>
            <a:r>
              <a:rPr b="1" lang="en">
                <a:solidFill>
                  <a:schemeClr val="dk1"/>
                </a:solidFill>
              </a:rPr>
              <a:t>$800 billion globally</a:t>
            </a:r>
            <a:r>
              <a:rPr lang="en">
                <a:solidFill>
                  <a:schemeClr val="dk1"/>
                </a:solidFill>
              </a:rPr>
              <a:t> and growing at </a:t>
            </a:r>
            <a:r>
              <a:rPr b="1" lang="en">
                <a:solidFill>
                  <a:schemeClr val="dk1"/>
                </a:solidFill>
              </a:rPr>
              <a:t>7% CAGR</a:t>
            </a:r>
            <a:r>
              <a:rPr lang="en">
                <a:solidFill>
                  <a:schemeClr val="dk1"/>
                </a:solidFill>
              </a:rPr>
              <a:t>, is increasingly competitive. Other retailers in this space often command a </a:t>
            </a:r>
            <a:r>
              <a:rPr b="1" lang="en">
                <a:solidFill>
                  <a:schemeClr val="dk1"/>
                </a:solidFill>
              </a:rPr>
              <a:t>20-50% price premium</a:t>
            </a:r>
            <a:r>
              <a:rPr lang="en">
                <a:solidFill>
                  <a:schemeClr val="dk1"/>
                </a:solidFill>
              </a:rPr>
              <a:t> on health-focused products, appealing to high-income segments.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Differentiation Strategy</a:t>
            </a:r>
            <a:r>
              <a:rPr lang="en">
                <a:solidFill>
                  <a:schemeClr val="dk1"/>
                </a:solidFill>
              </a:rPr>
              <a:t>: The Good Grocer seeks to differentiate by offering healthy, affordable options, aiming to capture a larger portion of this market while competing against both premium health-focused and conventional grocery stores.</a:t>
            </a:r>
            <a:endParaRPr>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12e73d507d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g312e73d507d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rPr>
              <a:t>Affordability vs. Quality</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Higher Costs</a:t>
            </a:r>
            <a:r>
              <a:rPr lang="en">
                <a:solidFill>
                  <a:schemeClr val="dk1"/>
                </a:solidFill>
              </a:rPr>
              <a:t>: Healthy food products, especially those that are organic or sustainably sourced, can cost </a:t>
            </a:r>
            <a:r>
              <a:rPr b="1" lang="en">
                <a:solidFill>
                  <a:schemeClr val="dk1"/>
                </a:solidFill>
              </a:rPr>
              <a:t>20-30% more</a:t>
            </a:r>
            <a:r>
              <a:rPr lang="en">
                <a:solidFill>
                  <a:schemeClr val="dk1"/>
                </a:solidFill>
              </a:rPr>
              <a:t> to produce compared to conventional items. This production cost drives up retail prices, making affordability a core challenge.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Price Accessibility Goal</a:t>
            </a:r>
            <a:r>
              <a:rPr lang="en">
                <a:solidFill>
                  <a:schemeClr val="dk1"/>
                </a:solidFill>
              </a:rPr>
              <a:t>: The Good Grocer aims to reduce the price premium of healthy items by </a:t>
            </a:r>
            <a:r>
              <a:rPr b="1" lang="en">
                <a:solidFill>
                  <a:schemeClr val="dk1"/>
                </a:solidFill>
              </a:rPr>
              <a:t>10-15%</a:t>
            </a:r>
            <a:r>
              <a:rPr lang="en">
                <a:solidFill>
                  <a:schemeClr val="dk1"/>
                </a:solidFill>
              </a:rPr>
              <a:t> to make them accessible to a wider audience, especially targeting lower-income or price-sensitive customers.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Customer Segmentation</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Diverse Customer Needs</a:t>
            </a:r>
            <a:r>
              <a:rPr lang="en">
                <a:solidFill>
                  <a:schemeClr val="dk1"/>
                </a:solidFill>
              </a:rPr>
              <a:t>: Among The Good Grocer’s customer base, approximately </a:t>
            </a:r>
            <a:r>
              <a:rPr b="1" lang="en">
                <a:solidFill>
                  <a:schemeClr val="dk1"/>
                </a:solidFill>
              </a:rPr>
              <a:t>40%</a:t>
            </a:r>
            <a:r>
              <a:rPr lang="en">
                <a:solidFill>
                  <a:schemeClr val="dk1"/>
                </a:solidFill>
              </a:rPr>
              <a:t> are price-sensitive, seeking the most affordable options. However, </a:t>
            </a:r>
            <a:r>
              <a:rPr b="1" lang="en">
                <a:solidFill>
                  <a:schemeClr val="dk1"/>
                </a:solidFill>
              </a:rPr>
              <a:t>35%</a:t>
            </a:r>
            <a:r>
              <a:rPr lang="en">
                <a:solidFill>
                  <a:schemeClr val="dk1"/>
                </a:solidFill>
              </a:rPr>
              <a:t> prioritize quality over cost, often opting for premium products.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Balancing Affordability and Demand</a:t>
            </a:r>
            <a:r>
              <a:rPr lang="en">
                <a:solidFill>
                  <a:schemeClr val="dk1"/>
                </a:solidFill>
              </a:rPr>
              <a:t>: Reaching and retaining these price-sensitive groups, without alienating higher-spending customers, is critical for maximizing market share across segments.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Market Positioning</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Competitive Landscape</a:t>
            </a:r>
            <a:r>
              <a:rPr lang="en">
                <a:solidFill>
                  <a:schemeClr val="dk1"/>
                </a:solidFill>
              </a:rPr>
              <a:t>: The healthy food market, valued at approximately </a:t>
            </a:r>
            <a:r>
              <a:rPr b="1" lang="en">
                <a:solidFill>
                  <a:schemeClr val="dk1"/>
                </a:solidFill>
              </a:rPr>
              <a:t>$800 billion globally</a:t>
            </a:r>
            <a:r>
              <a:rPr lang="en">
                <a:solidFill>
                  <a:schemeClr val="dk1"/>
                </a:solidFill>
              </a:rPr>
              <a:t> and growing at </a:t>
            </a:r>
            <a:r>
              <a:rPr b="1" lang="en">
                <a:solidFill>
                  <a:schemeClr val="dk1"/>
                </a:solidFill>
              </a:rPr>
              <a:t>7% CAGR</a:t>
            </a:r>
            <a:r>
              <a:rPr lang="en">
                <a:solidFill>
                  <a:schemeClr val="dk1"/>
                </a:solidFill>
              </a:rPr>
              <a:t>, is increasingly competitive. Other retailers in this space often command a </a:t>
            </a:r>
            <a:r>
              <a:rPr b="1" lang="en">
                <a:solidFill>
                  <a:schemeClr val="dk1"/>
                </a:solidFill>
              </a:rPr>
              <a:t>20-50% price premium</a:t>
            </a:r>
            <a:r>
              <a:rPr lang="en">
                <a:solidFill>
                  <a:schemeClr val="dk1"/>
                </a:solidFill>
              </a:rPr>
              <a:t> on health-focused products, appealing to high-income segments.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Differentiation Strategy</a:t>
            </a:r>
            <a:r>
              <a:rPr lang="en">
                <a:solidFill>
                  <a:schemeClr val="dk1"/>
                </a:solidFill>
              </a:rPr>
              <a:t>: The Good Grocer seeks to differentiate by offering healthy, affordable options, aiming to capture a larger portion of this market while competing against both premium health-focused and conventional grocery stores.</a:t>
            </a:r>
            <a:endParaRPr>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121c40ee2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g3121c40ee2d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121c40ee2d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g3121c40ee2d_0_4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73050" lvl="0" marL="457200" rtl="0" algn="l">
              <a:lnSpc>
                <a:spcPct val="115000"/>
              </a:lnSpc>
              <a:spcBef>
                <a:spcPts val="0"/>
              </a:spcBef>
              <a:spcAft>
                <a:spcPts val="0"/>
              </a:spcAft>
              <a:buClr>
                <a:srgbClr val="2D3B45"/>
              </a:buClr>
              <a:buSzPts val="700"/>
              <a:buAutoNum type="arabicPeriod"/>
            </a:pPr>
            <a:r>
              <a:rPr lang="en" sz="700">
                <a:solidFill>
                  <a:srgbClr val="2D3B45"/>
                </a:solidFill>
                <a:highlight>
                  <a:srgbClr val="FFFFFF"/>
                </a:highlight>
              </a:rPr>
              <a:t>Sales &amp; Pricing: Track sales and revenue, analyzing pricing and discount impact.</a:t>
            </a:r>
            <a:endParaRPr sz="700">
              <a:solidFill>
                <a:srgbClr val="2D3B45"/>
              </a:solidFill>
              <a:highlight>
                <a:srgbClr val="FFFFFF"/>
              </a:highlight>
            </a:endParaRPr>
          </a:p>
          <a:p>
            <a:pPr indent="-273050" lvl="0" marL="457200" rtl="0" algn="l">
              <a:lnSpc>
                <a:spcPct val="115000"/>
              </a:lnSpc>
              <a:spcBef>
                <a:spcPts val="0"/>
              </a:spcBef>
              <a:spcAft>
                <a:spcPts val="0"/>
              </a:spcAft>
              <a:buClr>
                <a:srgbClr val="2D3B45"/>
              </a:buClr>
              <a:buSzPts val="700"/>
              <a:buAutoNum type="arabicPeriod"/>
            </a:pPr>
            <a:r>
              <a:rPr lang="en" sz="700">
                <a:solidFill>
                  <a:srgbClr val="2D3B45"/>
                </a:solidFill>
                <a:highlight>
                  <a:srgbClr val="FFFFFF"/>
                </a:highlight>
              </a:rPr>
              <a:t>Segmentation:  Identify price-sensitive groups by demographics.</a:t>
            </a:r>
            <a:endParaRPr sz="700">
              <a:solidFill>
                <a:srgbClr val="2D3B45"/>
              </a:solidFill>
              <a:highlight>
                <a:srgbClr val="FFFFFF"/>
              </a:highlight>
            </a:endParaRPr>
          </a:p>
          <a:p>
            <a:pPr indent="-273050" lvl="0" marL="457200" rtl="0" algn="l">
              <a:lnSpc>
                <a:spcPct val="115000"/>
              </a:lnSpc>
              <a:spcBef>
                <a:spcPts val="0"/>
              </a:spcBef>
              <a:spcAft>
                <a:spcPts val="0"/>
              </a:spcAft>
              <a:buClr>
                <a:srgbClr val="2D3B45"/>
              </a:buClr>
              <a:buSzPts val="700"/>
              <a:buAutoNum type="arabicPeriod"/>
            </a:pPr>
            <a:r>
              <a:rPr lang="en" sz="700">
                <a:solidFill>
                  <a:srgbClr val="2D3B45"/>
                </a:solidFill>
                <a:highlight>
                  <a:srgbClr val="FFFFFF"/>
                </a:highlight>
              </a:rPr>
              <a:t>Competitor Pricing:  Compare pricing strategies with competitors.</a:t>
            </a:r>
            <a:endParaRPr sz="700">
              <a:solidFill>
                <a:srgbClr val="2D3B45"/>
              </a:solidFill>
              <a:highlight>
                <a:srgbClr val="FFFFFF"/>
              </a:highlight>
            </a:endParaRPr>
          </a:p>
          <a:p>
            <a:pPr indent="-273050" lvl="0" marL="457200" rtl="0" algn="l">
              <a:lnSpc>
                <a:spcPct val="115000"/>
              </a:lnSpc>
              <a:spcBef>
                <a:spcPts val="0"/>
              </a:spcBef>
              <a:spcAft>
                <a:spcPts val="0"/>
              </a:spcAft>
              <a:buClr>
                <a:srgbClr val="2D3B45"/>
              </a:buClr>
              <a:buSzPts val="700"/>
              <a:buAutoNum type="arabicPeriod"/>
            </a:pPr>
            <a:r>
              <a:rPr lang="en" sz="700">
                <a:solidFill>
                  <a:srgbClr val="2D3B45"/>
                </a:solidFill>
                <a:highlight>
                  <a:srgbClr val="FFFFFF"/>
                </a:highlight>
              </a:rPr>
              <a:t>Satisfaction &amp; Retention:  Assess how affordability affects customer loyalty.</a:t>
            </a:r>
            <a:endParaRPr sz="700">
              <a:solidFill>
                <a:srgbClr val="2D3B45"/>
              </a:solidFill>
              <a:highlight>
                <a:srgbClr val="FFFFFF"/>
              </a:highlight>
            </a:endParaRPr>
          </a:p>
          <a:p>
            <a:pPr indent="-273050" lvl="0" marL="457200" rtl="0" algn="l">
              <a:lnSpc>
                <a:spcPct val="115000"/>
              </a:lnSpc>
              <a:spcBef>
                <a:spcPts val="0"/>
              </a:spcBef>
              <a:spcAft>
                <a:spcPts val="0"/>
              </a:spcAft>
              <a:buClr>
                <a:srgbClr val="2D3B45"/>
              </a:buClr>
              <a:buSzPts val="700"/>
              <a:buAutoNum type="arabicPeriod"/>
            </a:pPr>
            <a:r>
              <a:rPr lang="en" sz="700">
                <a:solidFill>
                  <a:srgbClr val="2D3B45"/>
                </a:solidFill>
                <a:highlight>
                  <a:srgbClr val="FFFFFF"/>
                </a:highlight>
              </a:rPr>
              <a:t>Promotion Impact:  Measure the effect of affordable promotions on sales.</a:t>
            </a:r>
            <a:endParaRPr sz="700">
              <a:solidFill>
                <a:srgbClr val="2D3B45"/>
              </a:solidFill>
              <a:highlight>
                <a:srgbClr val="FFFFFF"/>
              </a:highlight>
            </a:endParaRPr>
          </a:p>
          <a:p>
            <a:pPr indent="-273050" lvl="0" marL="457200" rtl="0" algn="l">
              <a:lnSpc>
                <a:spcPct val="115000"/>
              </a:lnSpc>
              <a:spcBef>
                <a:spcPts val="0"/>
              </a:spcBef>
              <a:spcAft>
                <a:spcPts val="0"/>
              </a:spcAft>
              <a:buClr>
                <a:srgbClr val="2D3B45"/>
              </a:buClr>
              <a:buSzPts val="700"/>
              <a:buAutoNum type="arabicPeriod"/>
            </a:pPr>
            <a:r>
              <a:rPr lang="en" sz="700">
                <a:solidFill>
                  <a:srgbClr val="2D3B45"/>
                </a:solidFill>
                <a:highlight>
                  <a:srgbClr val="FFFFFF"/>
                </a:highlight>
              </a:rPr>
              <a:t>Acquisition &amp; Lifetime Value:  Analyze affordability’s role in attracting and keeping customers.</a:t>
            </a:r>
            <a:endParaRPr sz="700">
              <a:solidFill>
                <a:srgbClr val="2D3B45"/>
              </a:solidFill>
              <a:highlight>
                <a:srgbClr val="FFFFFF"/>
              </a:highlight>
            </a:endParaRPr>
          </a:p>
          <a:p>
            <a:pPr indent="-273050" lvl="0" marL="457200" rtl="0" algn="l">
              <a:lnSpc>
                <a:spcPct val="115000"/>
              </a:lnSpc>
              <a:spcBef>
                <a:spcPts val="0"/>
              </a:spcBef>
              <a:spcAft>
                <a:spcPts val="0"/>
              </a:spcAft>
              <a:buClr>
                <a:srgbClr val="2D3B45"/>
              </a:buClr>
              <a:buSzPts val="700"/>
              <a:buAutoNum type="arabicPeriod"/>
            </a:pPr>
            <a:r>
              <a:rPr lang="en" sz="700">
                <a:solidFill>
                  <a:srgbClr val="2D3B45"/>
                </a:solidFill>
                <a:highlight>
                  <a:srgbClr val="FFFFFF"/>
                </a:highlight>
              </a:rPr>
              <a:t>Affordability Metric:  Create and assess its impact on sales and behavior.</a:t>
            </a:r>
            <a:endParaRPr sz="700">
              <a:solidFill>
                <a:srgbClr val="2D3B45"/>
              </a:solidFill>
              <a:highlight>
                <a:srgbClr val="FFFFFF"/>
              </a:high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121c40ee2d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g3121c40ee2d_0_4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700">
                <a:solidFill>
                  <a:schemeClr val="dk1"/>
                </a:solidFill>
              </a:rPr>
              <a:t>Regression Analysis: Identifies the relationship between variables like price, competitor price, and category, and how they affect sales volume and revenue</a:t>
            </a:r>
            <a:endParaRPr sz="700">
              <a:solidFill>
                <a:schemeClr val="dk1"/>
              </a:solidFill>
            </a:endParaRPr>
          </a:p>
          <a:p>
            <a:pPr indent="0" lvl="0" marL="0" rtl="0" algn="l">
              <a:lnSpc>
                <a:spcPct val="115000"/>
              </a:lnSpc>
              <a:spcBef>
                <a:spcPts val="0"/>
              </a:spcBef>
              <a:spcAft>
                <a:spcPts val="0"/>
              </a:spcAft>
              <a:buSzPts val="1100"/>
              <a:buNone/>
            </a:pPr>
            <a:r>
              <a:t/>
            </a:r>
            <a:endParaRPr sz="700">
              <a:solidFill>
                <a:schemeClr val="dk1"/>
              </a:solidFill>
            </a:endParaRPr>
          </a:p>
          <a:p>
            <a:pPr indent="0" lvl="0" marL="0" rtl="0" algn="l">
              <a:lnSpc>
                <a:spcPct val="115000"/>
              </a:lnSpc>
              <a:spcBef>
                <a:spcPts val="0"/>
              </a:spcBef>
              <a:spcAft>
                <a:spcPts val="0"/>
              </a:spcAft>
              <a:buSzPts val="1100"/>
              <a:buNone/>
            </a:pPr>
            <a:r>
              <a:rPr lang="en" sz="700">
                <a:solidFill>
                  <a:schemeClr val="dk1"/>
                </a:solidFill>
              </a:rPr>
              <a:t>Context project</a:t>
            </a:r>
            <a:br>
              <a:rPr lang="en" sz="700">
                <a:solidFill>
                  <a:schemeClr val="dk1"/>
                </a:solidFill>
              </a:rPr>
            </a:br>
            <a:r>
              <a:rPr lang="en" sz="700">
                <a:solidFill>
                  <a:schemeClr val="dk1"/>
                </a:solidFill>
              </a:rPr>
              <a:t>Context of research objective</a:t>
            </a:r>
            <a:br>
              <a:rPr lang="en" sz="700">
                <a:solidFill>
                  <a:schemeClr val="dk1"/>
                </a:solidFill>
              </a:rPr>
            </a:br>
            <a:r>
              <a:rPr lang="en" sz="700">
                <a:solidFill>
                  <a:schemeClr val="dk1"/>
                </a:solidFill>
              </a:rPr>
              <a:t>Analysis</a:t>
            </a:r>
            <a:br>
              <a:rPr lang="en" sz="700">
                <a:solidFill>
                  <a:schemeClr val="dk1"/>
                </a:solidFill>
              </a:rPr>
            </a:br>
            <a:r>
              <a:rPr lang="en" sz="700">
                <a:solidFill>
                  <a:schemeClr val="dk1"/>
                </a:solidFill>
              </a:rPr>
              <a:t>Outcome</a:t>
            </a:r>
            <a:br>
              <a:rPr lang="en" sz="700">
                <a:solidFill>
                  <a:schemeClr val="dk1"/>
                </a:solidFill>
              </a:rPr>
            </a:br>
            <a:endParaRPr sz="7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13afb385ee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313afb385ee_0_2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700">
                <a:solidFill>
                  <a:schemeClr val="dk1"/>
                </a:solidFill>
              </a:rPr>
              <a:t>Regression Analysis: Identifies the relationship between variables like price, competitor price, and category, and how they affect sales volume and revenue</a:t>
            </a:r>
            <a:endParaRPr sz="700">
              <a:solidFill>
                <a:schemeClr val="dk1"/>
              </a:solidFill>
            </a:endParaRPr>
          </a:p>
          <a:p>
            <a:pPr indent="0" lvl="0" marL="0" rtl="0" algn="l">
              <a:lnSpc>
                <a:spcPct val="115000"/>
              </a:lnSpc>
              <a:spcBef>
                <a:spcPts val="0"/>
              </a:spcBef>
              <a:spcAft>
                <a:spcPts val="0"/>
              </a:spcAft>
              <a:buSzPts val="1100"/>
              <a:buNone/>
            </a:pPr>
            <a:r>
              <a:t/>
            </a:r>
            <a:endParaRPr sz="700">
              <a:solidFill>
                <a:schemeClr val="dk1"/>
              </a:solidFill>
            </a:endParaRPr>
          </a:p>
          <a:p>
            <a:pPr indent="0" lvl="0" marL="0" rtl="0" algn="l">
              <a:lnSpc>
                <a:spcPct val="115000"/>
              </a:lnSpc>
              <a:spcBef>
                <a:spcPts val="0"/>
              </a:spcBef>
              <a:spcAft>
                <a:spcPts val="0"/>
              </a:spcAft>
              <a:buSzPts val="1100"/>
              <a:buNone/>
            </a:pPr>
            <a:r>
              <a:rPr lang="en" sz="700">
                <a:solidFill>
                  <a:schemeClr val="dk1"/>
                </a:solidFill>
              </a:rPr>
              <a:t>Context project</a:t>
            </a:r>
            <a:br>
              <a:rPr lang="en" sz="700">
                <a:solidFill>
                  <a:schemeClr val="dk1"/>
                </a:solidFill>
              </a:rPr>
            </a:br>
            <a:r>
              <a:rPr lang="en" sz="700">
                <a:solidFill>
                  <a:schemeClr val="dk1"/>
                </a:solidFill>
              </a:rPr>
              <a:t>Context of research objective</a:t>
            </a:r>
            <a:br>
              <a:rPr lang="en" sz="700">
                <a:solidFill>
                  <a:schemeClr val="dk1"/>
                </a:solidFill>
              </a:rPr>
            </a:br>
            <a:r>
              <a:rPr lang="en" sz="700">
                <a:solidFill>
                  <a:schemeClr val="dk1"/>
                </a:solidFill>
              </a:rPr>
              <a:t>Analysis</a:t>
            </a:r>
            <a:br>
              <a:rPr lang="en" sz="700">
                <a:solidFill>
                  <a:schemeClr val="dk1"/>
                </a:solidFill>
              </a:rPr>
            </a:br>
            <a:r>
              <a:rPr lang="en" sz="700">
                <a:solidFill>
                  <a:schemeClr val="dk1"/>
                </a:solidFill>
              </a:rPr>
              <a:t>Outcome</a:t>
            </a:r>
            <a:br>
              <a:rPr lang="en" sz="700">
                <a:solidFill>
                  <a:schemeClr val="dk1"/>
                </a:solidFill>
              </a:rPr>
            </a:br>
            <a:endParaRPr sz="7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13afb385ee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g313afb385ee_0_2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700">
                <a:solidFill>
                  <a:schemeClr val="dk1"/>
                </a:solidFill>
              </a:rPr>
              <a:t>Regression Analysis: Identifies the relationship between variables like price, competitor price, and category, and how they affect sales volume and revenue</a:t>
            </a:r>
            <a:endParaRPr sz="700">
              <a:solidFill>
                <a:schemeClr val="dk1"/>
              </a:solidFill>
            </a:endParaRPr>
          </a:p>
          <a:p>
            <a:pPr indent="0" lvl="0" marL="0" rtl="0" algn="l">
              <a:lnSpc>
                <a:spcPct val="115000"/>
              </a:lnSpc>
              <a:spcBef>
                <a:spcPts val="0"/>
              </a:spcBef>
              <a:spcAft>
                <a:spcPts val="0"/>
              </a:spcAft>
              <a:buSzPts val="1100"/>
              <a:buNone/>
            </a:pPr>
            <a:r>
              <a:t/>
            </a:r>
            <a:endParaRPr sz="700">
              <a:solidFill>
                <a:schemeClr val="dk1"/>
              </a:solidFill>
            </a:endParaRPr>
          </a:p>
          <a:p>
            <a:pPr indent="0" lvl="0" marL="0" rtl="0" algn="l">
              <a:lnSpc>
                <a:spcPct val="115000"/>
              </a:lnSpc>
              <a:spcBef>
                <a:spcPts val="0"/>
              </a:spcBef>
              <a:spcAft>
                <a:spcPts val="0"/>
              </a:spcAft>
              <a:buSzPts val="1100"/>
              <a:buNone/>
            </a:pPr>
            <a:r>
              <a:rPr lang="en" sz="700">
                <a:solidFill>
                  <a:schemeClr val="dk1"/>
                </a:solidFill>
              </a:rPr>
              <a:t>Context project</a:t>
            </a:r>
            <a:br>
              <a:rPr lang="en" sz="700">
                <a:solidFill>
                  <a:schemeClr val="dk1"/>
                </a:solidFill>
              </a:rPr>
            </a:br>
            <a:r>
              <a:rPr lang="en" sz="700">
                <a:solidFill>
                  <a:schemeClr val="dk1"/>
                </a:solidFill>
              </a:rPr>
              <a:t>Context of research objective</a:t>
            </a:r>
            <a:br>
              <a:rPr lang="en" sz="700">
                <a:solidFill>
                  <a:schemeClr val="dk1"/>
                </a:solidFill>
              </a:rPr>
            </a:br>
            <a:r>
              <a:rPr lang="en" sz="700">
                <a:solidFill>
                  <a:schemeClr val="dk1"/>
                </a:solidFill>
              </a:rPr>
              <a:t>Analysis</a:t>
            </a:r>
            <a:br>
              <a:rPr lang="en" sz="700">
                <a:solidFill>
                  <a:schemeClr val="dk1"/>
                </a:solidFill>
              </a:rPr>
            </a:br>
            <a:r>
              <a:rPr lang="en" sz="700">
                <a:solidFill>
                  <a:schemeClr val="dk1"/>
                </a:solidFill>
              </a:rPr>
              <a:t>Outcome</a:t>
            </a:r>
            <a:br>
              <a:rPr lang="en" sz="700">
                <a:solidFill>
                  <a:schemeClr val="dk1"/>
                </a:solidFill>
              </a:rPr>
            </a:br>
            <a:endParaRPr sz="7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3121c40ee2d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g3121c40ee2d_0_5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73050" lvl="0" marL="457200" rtl="0" algn="l">
              <a:lnSpc>
                <a:spcPct val="115000"/>
              </a:lnSpc>
              <a:spcBef>
                <a:spcPts val="0"/>
              </a:spcBef>
              <a:spcAft>
                <a:spcPts val="0"/>
              </a:spcAft>
              <a:buClr>
                <a:srgbClr val="2D3B45"/>
              </a:buClr>
              <a:buSzPts val="700"/>
              <a:buAutoNum type="arabicPeriod"/>
            </a:pPr>
            <a:r>
              <a:rPr lang="en" sz="700">
                <a:solidFill>
                  <a:schemeClr val="dk1"/>
                </a:solidFill>
              </a:rPr>
              <a:t>Conduct a detailed segmentation analysis to identify price-sensitive groups based on demographics and purchasing behavior. </a:t>
            </a:r>
            <a:endParaRPr sz="700">
              <a:solidFill>
                <a:schemeClr val="dk1"/>
              </a:solidFill>
            </a:endParaRPr>
          </a:p>
          <a:p>
            <a:pPr indent="-273050" lvl="0" marL="457200" rtl="0" algn="l">
              <a:lnSpc>
                <a:spcPct val="115000"/>
              </a:lnSpc>
              <a:spcBef>
                <a:spcPts val="0"/>
              </a:spcBef>
              <a:spcAft>
                <a:spcPts val="0"/>
              </a:spcAft>
              <a:buClr>
                <a:srgbClr val="2D3B45"/>
              </a:buClr>
              <a:buSzPts val="700"/>
              <a:buAutoNum type="arabicPeriod"/>
            </a:pPr>
            <a:r>
              <a:rPr lang="en" sz="700">
                <a:solidFill>
                  <a:schemeClr val="dk1"/>
                </a:solidFill>
              </a:rPr>
              <a:t>Utilize cluster analysis and</a:t>
            </a:r>
            <a:endParaRPr sz="700">
              <a:solidFill>
                <a:schemeClr val="dk1"/>
              </a:solidFill>
            </a:endParaRPr>
          </a:p>
          <a:p>
            <a:pPr indent="-273050" lvl="0" marL="457200" rtl="0" algn="l">
              <a:lnSpc>
                <a:spcPct val="115000"/>
              </a:lnSpc>
              <a:spcBef>
                <a:spcPts val="0"/>
              </a:spcBef>
              <a:spcAft>
                <a:spcPts val="0"/>
              </a:spcAft>
              <a:buClr>
                <a:srgbClr val="2D3B45"/>
              </a:buClr>
              <a:buSzPts val="700"/>
              <a:buAutoNum type="arabicPeriod"/>
            </a:pPr>
            <a:r>
              <a:rPr lang="en" sz="700">
                <a:solidFill>
                  <a:schemeClr val="dk1"/>
                </a:solidFill>
              </a:rPr>
              <a:t>demographic segmentation techniques to characterize these segments and understand their unique preferences and buying patterns.</a:t>
            </a:r>
            <a:endParaRPr sz="700">
              <a:solidFill>
                <a:srgbClr val="2D3B45"/>
              </a:solidFill>
              <a:highlight>
                <a:srgbClr val="FFFFFF"/>
              </a:highlight>
            </a:endParaRPr>
          </a:p>
          <a:p>
            <a:pPr indent="0" lvl="0" marL="0" rtl="0" algn="l">
              <a:lnSpc>
                <a:spcPct val="100000"/>
              </a:lnSpc>
              <a:spcBef>
                <a:spcPts val="0"/>
              </a:spcBef>
              <a:spcAft>
                <a:spcPts val="0"/>
              </a:spcAft>
              <a:buSzPts val="1100"/>
              <a:buNone/>
            </a:pPr>
            <a:br>
              <a:rPr lang="en"/>
            </a:br>
            <a:r>
              <a:rPr lang="en"/>
              <a:t>Customer segmentation</a:t>
            </a:r>
            <a:br>
              <a:rPr lang="en"/>
            </a:br>
            <a:r>
              <a:rPr lang="en"/>
              <a:t>Which attributes</a:t>
            </a:r>
            <a:br>
              <a:rPr lang="en"/>
            </a:br>
            <a:r>
              <a:rPr lang="en"/>
              <a:t>Price sensitive</a:t>
            </a:r>
            <a:br>
              <a:rPr lang="en"/>
            </a:br>
            <a:r>
              <a:rPr lang="en"/>
              <a:t>Health perspective</a:t>
            </a:r>
            <a:br>
              <a:rPr lang="en"/>
            </a:br>
            <a:r>
              <a:rPr lang="en"/>
              <a:t>Overall strategy </a:t>
            </a:r>
            <a:br>
              <a:rPr lang="en"/>
            </a:b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13afb385ee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g313afb385ee_0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73050" lvl="0" marL="457200" rtl="0" algn="l">
              <a:lnSpc>
                <a:spcPct val="115000"/>
              </a:lnSpc>
              <a:spcBef>
                <a:spcPts val="0"/>
              </a:spcBef>
              <a:spcAft>
                <a:spcPts val="0"/>
              </a:spcAft>
              <a:buClr>
                <a:srgbClr val="2D3B45"/>
              </a:buClr>
              <a:buSzPts val="700"/>
              <a:buAutoNum type="arabicPeriod"/>
            </a:pPr>
            <a:r>
              <a:rPr lang="en" sz="700">
                <a:solidFill>
                  <a:schemeClr val="dk1"/>
                </a:solidFill>
              </a:rPr>
              <a:t>Conduct a detailed segmentation analysis to identify price-sensitive groups based on demographics and purchasing behavior. </a:t>
            </a:r>
            <a:endParaRPr sz="700">
              <a:solidFill>
                <a:schemeClr val="dk1"/>
              </a:solidFill>
            </a:endParaRPr>
          </a:p>
          <a:p>
            <a:pPr indent="-273050" lvl="0" marL="457200" rtl="0" algn="l">
              <a:lnSpc>
                <a:spcPct val="115000"/>
              </a:lnSpc>
              <a:spcBef>
                <a:spcPts val="0"/>
              </a:spcBef>
              <a:spcAft>
                <a:spcPts val="0"/>
              </a:spcAft>
              <a:buClr>
                <a:srgbClr val="2D3B45"/>
              </a:buClr>
              <a:buSzPts val="700"/>
              <a:buAutoNum type="arabicPeriod"/>
            </a:pPr>
            <a:r>
              <a:rPr lang="en" sz="700">
                <a:solidFill>
                  <a:schemeClr val="dk1"/>
                </a:solidFill>
              </a:rPr>
              <a:t>Utilize cluster analysis and</a:t>
            </a:r>
            <a:endParaRPr sz="700">
              <a:solidFill>
                <a:schemeClr val="dk1"/>
              </a:solidFill>
            </a:endParaRPr>
          </a:p>
          <a:p>
            <a:pPr indent="-273050" lvl="0" marL="457200" rtl="0" algn="l">
              <a:lnSpc>
                <a:spcPct val="115000"/>
              </a:lnSpc>
              <a:spcBef>
                <a:spcPts val="0"/>
              </a:spcBef>
              <a:spcAft>
                <a:spcPts val="0"/>
              </a:spcAft>
              <a:buClr>
                <a:srgbClr val="2D3B45"/>
              </a:buClr>
              <a:buSzPts val="700"/>
              <a:buAutoNum type="arabicPeriod"/>
            </a:pPr>
            <a:r>
              <a:rPr lang="en" sz="700">
                <a:solidFill>
                  <a:schemeClr val="dk1"/>
                </a:solidFill>
              </a:rPr>
              <a:t>demographic segmentation techniques to characterize these segments and understand their unique preferences and buying patterns.</a:t>
            </a:r>
            <a:endParaRPr sz="700">
              <a:solidFill>
                <a:srgbClr val="2D3B45"/>
              </a:solidFill>
              <a:highlight>
                <a:srgbClr val="FFFFFF"/>
              </a:highlight>
            </a:endParaRPr>
          </a:p>
          <a:p>
            <a:pPr indent="0" lvl="0" marL="0" rtl="0" algn="l">
              <a:lnSpc>
                <a:spcPct val="100000"/>
              </a:lnSpc>
              <a:spcBef>
                <a:spcPts val="0"/>
              </a:spcBef>
              <a:spcAft>
                <a:spcPts val="0"/>
              </a:spcAft>
              <a:buSzPts val="1100"/>
              <a:buNone/>
            </a:pPr>
            <a:br>
              <a:rPr lang="en"/>
            </a:br>
            <a:r>
              <a:rPr lang="en"/>
              <a:t>Customer segmentation</a:t>
            </a:r>
            <a:br>
              <a:rPr lang="en"/>
            </a:br>
            <a:r>
              <a:rPr lang="en"/>
              <a:t>Which attributes</a:t>
            </a:r>
            <a:br>
              <a:rPr lang="en"/>
            </a:br>
            <a:r>
              <a:rPr lang="en"/>
              <a:t>Price sensitive</a:t>
            </a:r>
            <a:br>
              <a:rPr lang="en"/>
            </a:br>
            <a:r>
              <a:rPr lang="en"/>
              <a:t>Health perspective</a:t>
            </a:r>
            <a:br>
              <a:rPr lang="en"/>
            </a:br>
            <a:r>
              <a:rPr lang="en"/>
              <a:t>Overall strategy </a:t>
            </a:r>
            <a:br>
              <a:rPr lang="en"/>
            </a:b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121c40ee2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3121c40ee2d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313afb385ee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g313afb385ee_0_3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73050" lvl="0" marL="457200" rtl="0" algn="l">
              <a:lnSpc>
                <a:spcPct val="115000"/>
              </a:lnSpc>
              <a:spcBef>
                <a:spcPts val="0"/>
              </a:spcBef>
              <a:spcAft>
                <a:spcPts val="0"/>
              </a:spcAft>
              <a:buClr>
                <a:srgbClr val="2D3B45"/>
              </a:buClr>
              <a:buSzPts val="700"/>
              <a:buAutoNum type="arabicPeriod"/>
            </a:pPr>
            <a:r>
              <a:rPr lang="en" sz="700">
                <a:solidFill>
                  <a:schemeClr val="dk1"/>
                </a:solidFill>
              </a:rPr>
              <a:t>Conduct a detailed segmentation analysis to identify price-sensitive groups based on demographics and purchasing behavior. </a:t>
            </a:r>
            <a:endParaRPr sz="700">
              <a:solidFill>
                <a:schemeClr val="dk1"/>
              </a:solidFill>
            </a:endParaRPr>
          </a:p>
          <a:p>
            <a:pPr indent="-273050" lvl="0" marL="457200" rtl="0" algn="l">
              <a:lnSpc>
                <a:spcPct val="115000"/>
              </a:lnSpc>
              <a:spcBef>
                <a:spcPts val="0"/>
              </a:spcBef>
              <a:spcAft>
                <a:spcPts val="0"/>
              </a:spcAft>
              <a:buClr>
                <a:srgbClr val="2D3B45"/>
              </a:buClr>
              <a:buSzPts val="700"/>
              <a:buAutoNum type="arabicPeriod"/>
            </a:pPr>
            <a:r>
              <a:rPr lang="en" sz="700">
                <a:solidFill>
                  <a:schemeClr val="dk1"/>
                </a:solidFill>
              </a:rPr>
              <a:t>Utilize cluster analysis and</a:t>
            </a:r>
            <a:endParaRPr sz="700">
              <a:solidFill>
                <a:schemeClr val="dk1"/>
              </a:solidFill>
            </a:endParaRPr>
          </a:p>
          <a:p>
            <a:pPr indent="-273050" lvl="0" marL="457200" rtl="0" algn="l">
              <a:lnSpc>
                <a:spcPct val="115000"/>
              </a:lnSpc>
              <a:spcBef>
                <a:spcPts val="0"/>
              </a:spcBef>
              <a:spcAft>
                <a:spcPts val="0"/>
              </a:spcAft>
              <a:buClr>
                <a:srgbClr val="2D3B45"/>
              </a:buClr>
              <a:buSzPts val="700"/>
              <a:buAutoNum type="arabicPeriod"/>
            </a:pPr>
            <a:r>
              <a:rPr lang="en" sz="700">
                <a:solidFill>
                  <a:schemeClr val="dk1"/>
                </a:solidFill>
              </a:rPr>
              <a:t>demographic segmentation techniques to characterize these segments and understand their unique preferences and buying patterns.</a:t>
            </a:r>
            <a:endParaRPr sz="700">
              <a:solidFill>
                <a:srgbClr val="2D3B45"/>
              </a:solidFill>
              <a:highlight>
                <a:srgbClr val="FFFFFF"/>
              </a:highlight>
            </a:endParaRPr>
          </a:p>
          <a:p>
            <a:pPr indent="0" lvl="0" marL="0" rtl="0" algn="l">
              <a:lnSpc>
                <a:spcPct val="100000"/>
              </a:lnSpc>
              <a:spcBef>
                <a:spcPts val="0"/>
              </a:spcBef>
              <a:spcAft>
                <a:spcPts val="0"/>
              </a:spcAft>
              <a:buSzPts val="1100"/>
              <a:buNone/>
            </a:pPr>
            <a:br>
              <a:rPr lang="en"/>
            </a:br>
            <a:r>
              <a:rPr lang="en"/>
              <a:t>Customer segmentation</a:t>
            </a:r>
            <a:br>
              <a:rPr lang="en"/>
            </a:br>
            <a:r>
              <a:rPr lang="en"/>
              <a:t>Which attributes</a:t>
            </a:r>
            <a:br>
              <a:rPr lang="en"/>
            </a:br>
            <a:r>
              <a:rPr lang="en"/>
              <a:t>Price sensitive</a:t>
            </a:r>
            <a:br>
              <a:rPr lang="en"/>
            </a:br>
            <a:r>
              <a:rPr lang="en"/>
              <a:t>Health perspective</a:t>
            </a:r>
            <a:br>
              <a:rPr lang="en"/>
            </a:br>
            <a:r>
              <a:rPr lang="en"/>
              <a:t>Overall strategy </a:t>
            </a:r>
            <a:br>
              <a:rPr lang="en"/>
            </a:b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137be59379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g3137be59379_1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br>
              <a:rPr lang="en" sz="700">
                <a:solidFill>
                  <a:schemeClr val="dk1"/>
                </a:solidFill>
              </a:rPr>
            </a:br>
            <a:endParaRPr sz="7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13fcf806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g313fcf806f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br>
              <a:rPr lang="en" sz="700">
                <a:solidFill>
                  <a:schemeClr val="dk1"/>
                </a:solidFill>
              </a:rPr>
            </a:br>
            <a:endParaRPr sz="70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313afb385ee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g313afb385ee_2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br>
              <a:rPr lang="en" sz="700">
                <a:solidFill>
                  <a:schemeClr val="dk1"/>
                </a:solidFill>
              </a:rPr>
            </a:br>
            <a:endParaRPr sz="70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13afb385ee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g313afb385ee_2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br>
              <a:rPr lang="en" sz="700">
                <a:solidFill>
                  <a:schemeClr val="dk1"/>
                </a:solidFill>
              </a:rPr>
            </a:br>
            <a:endParaRPr sz="70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313fcf806f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g313fcf806fd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br>
              <a:rPr lang="en" sz="700">
                <a:solidFill>
                  <a:schemeClr val="dk1"/>
                </a:solidFill>
              </a:rPr>
            </a:br>
            <a:endParaRPr sz="700">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13fcf806f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 name="Google Shape;534;g313fcf806fd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br>
              <a:rPr lang="en" sz="700">
                <a:solidFill>
                  <a:schemeClr val="dk1"/>
                </a:solidFill>
              </a:rPr>
            </a:br>
            <a:endParaRPr sz="700">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3121c40ee2d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3" name="Google Shape;553;g3121c40ee2d_0_5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sz="700">
                <a:solidFill>
                  <a:srgbClr val="2D3B45"/>
                </a:solidFill>
                <a:highlight>
                  <a:srgbClr val="FFFFFF"/>
                </a:highlight>
              </a:rPr>
              <a:t>Create and assess an affordability metric that captures the relationship between base prices, discounts, and final sales prices of healthy food products.</a:t>
            </a:r>
            <a:endParaRPr sz="700">
              <a:solidFill>
                <a:srgbClr val="2D3B45"/>
              </a:solidFill>
              <a:highlight>
                <a:srgbClr val="FFFFFF"/>
              </a:highlight>
            </a:endParaRPr>
          </a:p>
          <a:p>
            <a:pPr indent="-298450" lvl="0" marL="457200" rtl="0" algn="l">
              <a:lnSpc>
                <a:spcPct val="115000"/>
              </a:lnSpc>
              <a:spcBef>
                <a:spcPts val="0"/>
              </a:spcBef>
              <a:spcAft>
                <a:spcPts val="0"/>
              </a:spcAft>
              <a:buClr>
                <a:schemeClr val="dk1"/>
              </a:buClr>
              <a:buSzPts val="1100"/>
              <a:buChar char="●"/>
            </a:pPr>
            <a:r>
              <a:rPr lang="en" sz="700">
                <a:solidFill>
                  <a:srgbClr val="2D3B45"/>
                </a:solidFill>
                <a:highlight>
                  <a:srgbClr val="FFFFFF"/>
                </a:highlight>
              </a:rPr>
              <a:t> Use price elasticity modeling and</a:t>
            </a:r>
            <a:endParaRPr sz="700">
              <a:solidFill>
                <a:srgbClr val="2D3B45"/>
              </a:solidFill>
              <a:highlight>
                <a:srgbClr val="FFFFFF"/>
              </a:highlight>
            </a:endParaRPr>
          </a:p>
          <a:p>
            <a:pPr indent="-298450" lvl="0" marL="457200" rtl="0" algn="l">
              <a:lnSpc>
                <a:spcPct val="115000"/>
              </a:lnSpc>
              <a:spcBef>
                <a:spcPts val="0"/>
              </a:spcBef>
              <a:spcAft>
                <a:spcPts val="0"/>
              </a:spcAft>
              <a:buClr>
                <a:schemeClr val="dk1"/>
              </a:buClr>
              <a:buSzPts val="1100"/>
              <a:buChar char="●"/>
            </a:pPr>
            <a:r>
              <a:rPr lang="en" sz="700">
                <a:solidFill>
                  <a:srgbClr val="2D3B45"/>
                </a:solidFill>
                <a:highlight>
                  <a:srgbClr val="FFFFFF"/>
                </a:highlight>
              </a:rPr>
              <a:t> regression analysis to determine how changes in pricing influence consumer purchasing decisions and overall sales performance.</a:t>
            </a:r>
            <a:endParaRPr sz="700">
              <a:solidFill>
                <a:schemeClr val="dk1"/>
              </a:solidFill>
            </a:endParaRPr>
          </a:p>
          <a:p>
            <a:pPr indent="0" lvl="0" marL="0" rtl="0" algn="l">
              <a:lnSpc>
                <a:spcPct val="115000"/>
              </a:lnSpc>
              <a:spcBef>
                <a:spcPts val="1200"/>
              </a:spcBef>
              <a:spcAft>
                <a:spcPts val="0"/>
              </a:spcAft>
              <a:buSzPts val="1100"/>
              <a:buNone/>
            </a:pPr>
            <a:r>
              <a:t/>
            </a:r>
            <a:endParaRPr sz="700">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3142027cf4f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g3142027cf4f_3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sz="700">
                <a:solidFill>
                  <a:srgbClr val="2D3B45"/>
                </a:solidFill>
                <a:highlight>
                  <a:srgbClr val="FFFFFF"/>
                </a:highlight>
              </a:rPr>
              <a:t>Create and assess an affordability metric that captures the relationship between base prices, discounts, and final sales prices of healthy food products.</a:t>
            </a:r>
            <a:endParaRPr sz="700">
              <a:solidFill>
                <a:srgbClr val="2D3B45"/>
              </a:solidFill>
              <a:highlight>
                <a:srgbClr val="FFFFFF"/>
              </a:highlight>
            </a:endParaRPr>
          </a:p>
          <a:p>
            <a:pPr indent="-298450" lvl="0" marL="457200" rtl="0" algn="l">
              <a:lnSpc>
                <a:spcPct val="115000"/>
              </a:lnSpc>
              <a:spcBef>
                <a:spcPts val="0"/>
              </a:spcBef>
              <a:spcAft>
                <a:spcPts val="0"/>
              </a:spcAft>
              <a:buClr>
                <a:schemeClr val="dk1"/>
              </a:buClr>
              <a:buSzPts val="1100"/>
              <a:buChar char="●"/>
            </a:pPr>
            <a:r>
              <a:rPr lang="en" sz="700">
                <a:solidFill>
                  <a:srgbClr val="2D3B45"/>
                </a:solidFill>
                <a:highlight>
                  <a:srgbClr val="FFFFFF"/>
                </a:highlight>
              </a:rPr>
              <a:t> Use price elasticity modeling and</a:t>
            </a:r>
            <a:endParaRPr sz="700">
              <a:solidFill>
                <a:srgbClr val="2D3B45"/>
              </a:solidFill>
              <a:highlight>
                <a:srgbClr val="FFFFFF"/>
              </a:highlight>
            </a:endParaRPr>
          </a:p>
          <a:p>
            <a:pPr indent="-298450" lvl="0" marL="457200" rtl="0" algn="l">
              <a:lnSpc>
                <a:spcPct val="115000"/>
              </a:lnSpc>
              <a:spcBef>
                <a:spcPts val="0"/>
              </a:spcBef>
              <a:spcAft>
                <a:spcPts val="0"/>
              </a:spcAft>
              <a:buClr>
                <a:schemeClr val="dk1"/>
              </a:buClr>
              <a:buSzPts val="1100"/>
              <a:buChar char="●"/>
            </a:pPr>
            <a:r>
              <a:rPr lang="en" sz="700">
                <a:solidFill>
                  <a:srgbClr val="2D3B45"/>
                </a:solidFill>
                <a:highlight>
                  <a:srgbClr val="FFFFFF"/>
                </a:highlight>
              </a:rPr>
              <a:t> regression analysis to determine how changes in pricing influence consumer purchasing decisions and overall sales performance.</a:t>
            </a:r>
            <a:endParaRPr sz="700">
              <a:solidFill>
                <a:schemeClr val="dk1"/>
              </a:solidFill>
            </a:endParaRPr>
          </a:p>
          <a:p>
            <a:pPr indent="0" lvl="0" marL="0" rtl="0" algn="l">
              <a:lnSpc>
                <a:spcPct val="115000"/>
              </a:lnSpc>
              <a:spcBef>
                <a:spcPts val="1200"/>
              </a:spcBef>
              <a:spcAft>
                <a:spcPts val="0"/>
              </a:spcAft>
              <a:buSzPts val="1100"/>
              <a:buNone/>
            </a:pPr>
            <a:r>
              <a:t/>
            </a:r>
            <a:endParaRPr sz="700">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313afb385e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3" name="Google Shape;613;g313afb385ee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sz="700">
                <a:solidFill>
                  <a:srgbClr val="2D3B45"/>
                </a:solidFill>
                <a:highlight>
                  <a:srgbClr val="FFFFFF"/>
                </a:highlight>
              </a:rPr>
              <a:t>Price-to-Income Ratio (PIR):</a:t>
            </a:r>
            <a:endParaRPr sz="700">
              <a:solidFill>
                <a:srgbClr val="2D3B45"/>
              </a:solidFill>
              <a:highlight>
                <a:srgbClr val="FFFFFF"/>
              </a:highlight>
            </a:endParaRPr>
          </a:p>
          <a:p>
            <a:pPr indent="-298450" lvl="0" marL="457200" rtl="0" algn="l">
              <a:lnSpc>
                <a:spcPct val="115000"/>
              </a:lnSpc>
              <a:spcBef>
                <a:spcPts val="0"/>
              </a:spcBef>
              <a:spcAft>
                <a:spcPts val="0"/>
              </a:spcAft>
              <a:buClr>
                <a:schemeClr val="dk1"/>
              </a:buClr>
              <a:buSzPts val="1100"/>
              <a:buChar char="●"/>
            </a:pPr>
            <a:r>
              <a:t/>
            </a:r>
            <a:endParaRPr sz="700">
              <a:solidFill>
                <a:srgbClr val="2D3B45"/>
              </a:solidFill>
              <a:highlight>
                <a:srgbClr val="FFFFFF"/>
              </a:highlight>
            </a:endParaRPr>
          </a:p>
          <a:p>
            <a:pPr indent="-298450" lvl="0" marL="457200" rtl="0" algn="l">
              <a:lnSpc>
                <a:spcPct val="115000"/>
              </a:lnSpc>
              <a:spcBef>
                <a:spcPts val="0"/>
              </a:spcBef>
              <a:spcAft>
                <a:spcPts val="0"/>
              </a:spcAft>
              <a:buClr>
                <a:schemeClr val="dk1"/>
              </a:buClr>
              <a:buSzPts val="1100"/>
              <a:buChar char="●"/>
            </a:pPr>
            <a:r>
              <a:rPr lang="en" sz="700">
                <a:solidFill>
                  <a:srgbClr val="2D3B45"/>
                </a:solidFill>
                <a:highlight>
                  <a:srgbClr val="FFFFFF"/>
                </a:highlight>
              </a:rPr>
              <a:t>Formula: (Product Price / Average Household Income) * 100</a:t>
            </a:r>
            <a:endParaRPr sz="700">
              <a:solidFill>
                <a:srgbClr val="2D3B45"/>
              </a:solidFill>
              <a:highlight>
                <a:srgbClr val="FFFFFF"/>
              </a:highlight>
            </a:endParaRPr>
          </a:p>
          <a:p>
            <a:pPr indent="-298450" lvl="0" marL="457200" rtl="0" algn="l">
              <a:lnSpc>
                <a:spcPct val="115000"/>
              </a:lnSpc>
              <a:spcBef>
                <a:spcPts val="0"/>
              </a:spcBef>
              <a:spcAft>
                <a:spcPts val="0"/>
              </a:spcAft>
              <a:buClr>
                <a:schemeClr val="dk1"/>
              </a:buClr>
              <a:buSzPts val="1100"/>
              <a:buChar char="●"/>
            </a:pPr>
            <a:r>
              <a:rPr lang="en" sz="700">
                <a:solidFill>
                  <a:srgbClr val="2D3B45"/>
                </a:solidFill>
                <a:highlight>
                  <a:srgbClr val="FFFFFF"/>
                </a:highlight>
              </a:rPr>
              <a:t>Example: "If a product costs $5 and the average household income is $50,000, the PIR is (5 / 50000) * 100 = 0.01%. This helps us understand the affordability level of individual products."</a:t>
            </a:r>
            <a:endParaRPr sz="700">
              <a:solidFill>
                <a:srgbClr val="2D3B45"/>
              </a:solidFill>
              <a:highlight>
                <a:srgbClr val="FFFFFF"/>
              </a:highlight>
            </a:endParaRPr>
          </a:p>
          <a:p>
            <a:pPr indent="-298450" lvl="0" marL="457200" rtl="0" algn="l">
              <a:lnSpc>
                <a:spcPct val="115000"/>
              </a:lnSpc>
              <a:spcBef>
                <a:spcPts val="0"/>
              </a:spcBef>
              <a:spcAft>
                <a:spcPts val="0"/>
              </a:spcAft>
              <a:buClr>
                <a:schemeClr val="dk1"/>
              </a:buClr>
              <a:buSzPts val="1100"/>
              <a:buChar char="●"/>
            </a:pPr>
            <a:r>
              <a:rPr lang="en" sz="700">
                <a:solidFill>
                  <a:srgbClr val="2D3B45"/>
                </a:solidFill>
                <a:highlight>
                  <a:srgbClr val="FFFFFF"/>
                </a:highlight>
              </a:rPr>
              <a:t>Price Elasticity of Demand:</a:t>
            </a:r>
            <a:endParaRPr sz="700">
              <a:solidFill>
                <a:srgbClr val="2D3B45"/>
              </a:solidFill>
              <a:highlight>
                <a:srgbClr val="FFFFFF"/>
              </a:highlight>
            </a:endParaRPr>
          </a:p>
          <a:p>
            <a:pPr indent="-298450" lvl="0" marL="457200" rtl="0" algn="l">
              <a:lnSpc>
                <a:spcPct val="115000"/>
              </a:lnSpc>
              <a:spcBef>
                <a:spcPts val="0"/>
              </a:spcBef>
              <a:spcAft>
                <a:spcPts val="0"/>
              </a:spcAft>
              <a:buClr>
                <a:schemeClr val="dk1"/>
              </a:buClr>
              <a:buSzPts val="1100"/>
              <a:buChar char="●"/>
            </a:pPr>
            <a:r>
              <a:t/>
            </a:r>
            <a:endParaRPr sz="700">
              <a:solidFill>
                <a:srgbClr val="2D3B45"/>
              </a:solidFill>
              <a:highlight>
                <a:srgbClr val="FFFFFF"/>
              </a:highlight>
            </a:endParaRPr>
          </a:p>
          <a:p>
            <a:pPr indent="-298450" lvl="0" marL="457200" rtl="0" algn="l">
              <a:lnSpc>
                <a:spcPct val="115000"/>
              </a:lnSpc>
              <a:spcBef>
                <a:spcPts val="0"/>
              </a:spcBef>
              <a:spcAft>
                <a:spcPts val="0"/>
              </a:spcAft>
              <a:buClr>
                <a:schemeClr val="dk1"/>
              </a:buClr>
              <a:buSzPts val="1100"/>
              <a:buChar char="●"/>
            </a:pPr>
            <a:r>
              <a:rPr lang="en" sz="700">
                <a:solidFill>
                  <a:srgbClr val="2D3B45"/>
                </a:solidFill>
                <a:highlight>
                  <a:srgbClr val="FFFFFF"/>
                </a:highlight>
              </a:rPr>
              <a:t>Formula: % change in demand / % change in price</a:t>
            </a:r>
            <a:endParaRPr sz="700">
              <a:solidFill>
                <a:srgbClr val="2D3B45"/>
              </a:solidFill>
              <a:highlight>
                <a:srgbClr val="FFFFFF"/>
              </a:highlight>
            </a:endParaRPr>
          </a:p>
          <a:p>
            <a:pPr indent="-298450" lvl="0" marL="457200" rtl="0" algn="l">
              <a:lnSpc>
                <a:spcPct val="115000"/>
              </a:lnSpc>
              <a:spcBef>
                <a:spcPts val="0"/>
              </a:spcBef>
              <a:spcAft>
                <a:spcPts val="0"/>
              </a:spcAft>
              <a:buClr>
                <a:schemeClr val="dk1"/>
              </a:buClr>
              <a:buSzPts val="1100"/>
              <a:buChar char="●"/>
            </a:pPr>
            <a:r>
              <a:rPr lang="en" sz="700">
                <a:solidFill>
                  <a:srgbClr val="2D3B45"/>
                </a:solidFill>
                <a:highlight>
                  <a:srgbClr val="FFFFFF"/>
                </a:highlight>
              </a:rPr>
              <a:t>Example: "If demand increases by 20% in response to a 10% price drop, price elasticity is 20 / 10 = 2. A high elasticity indicates sensitivity to pricing, aiding in pricing and promotion decisions."</a:t>
            </a:r>
            <a:endParaRPr sz="700">
              <a:solidFill>
                <a:srgbClr val="2D3B45"/>
              </a:solidFill>
              <a:highlight>
                <a:srgbClr val="FFFFFF"/>
              </a:highlight>
            </a:endParaRPr>
          </a:p>
          <a:p>
            <a:pPr indent="-298450" lvl="0" marL="457200" rtl="0" algn="l">
              <a:lnSpc>
                <a:spcPct val="115000"/>
              </a:lnSpc>
              <a:spcBef>
                <a:spcPts val="0"/>
              </a:spcBef>
              <a:spcAft>
                <a:spcPts val="0"/>
              </a:spcAft>
              <a:buClr>
                <a:schemeClr val="dk1"/>
              </a:buClr>
              <a:buSzPts val="1100"/>
              <a:buChar char="●"/>
            </a:pPr>
            <a:r>
              <a:rPr lang="en" sz="700">
                <a:solidFill>
                  <a:srgbClr val="2D3B45"/>
                </a:solidFill>
                <a:highlight>
                  <a:srgbClr val="FFFFFF"/>
                </a:highlight>
              </a:rPr>
              <a:t>Basket Affordability Index:</a:t>
            </a:r>
            <a:endParaRPr sz="700">
              <a:solidFill>
                <a:srgbClr val="2D3B45"/>
              </a:solidFill>
              <a:highlight>
                <a:srgbClr val="FFFFFF"/>
              </a:highlight>
            </a:endParaRPr>
          </a:p>
          <a:p>
            <a:pPr indent="-298450" lvl="0" marL="457200" rtl="0" algn="l">
              <a:lnSpc>
                <a:spcPct val="115000"/>
              </a:lnSpc>
              <a:spcBef>
                <a:spcPts val="0"/>
              </a:spcBef>
              <a:spcAft>
                <a:spcPts val="0"/>
              </a:spcAft>
              <a:buClr>
                <a:schemeClr val="dk1"/>
              </a:buClr>
              <a:buSzPts val="1100"/>
              <a:buChar char="●"/>
            </a:pPr>
            <a:r>
              <a:t/>
            </a:r>
            <a:endParaRPr sz="700">
              <a:solidFill>
                <a:srgbClr val="2D3B45"/>
              </a:solidFill>
              <a:highlight>
                <a:srgbClr val="FFFFFF"/>
              </a:highlight>
            </a:endParaRPr>
          </a:p>
          <a:p>
            <a:pPr indent="-298450" lvl="0" marL="457200" rtl="0" algn="l">
              <a:lnSpc>
                <a:spcPct val="115000"/>
              </a:lnSpc>
              <a:spcBef>
                <a:spcPts val="0"/>
              </a:spcBef>
              <a:spcAft>
                <a:spcPts val="0"/>
              </a:spcAft>
              <a:buClr>
                <a:schemeClr val="dk1"/>
              </a:buClr>
              <a:buSzPts val="1100"/>
              <a:buChar char="●"/>
            </a:pPr>
            <a:r>
              <a:rPr lang="en" sz="700">
                <a:solidFill>
                  <a:srgbClr val="2D3B45"/>
                </a:solidFill>
                <a:highlight>
                  <a:srgbClr val="FFFFFF"/>
                </a:highlight>
              </a:rPr>
              <a:t>Formula: Total basket cost / Average grocery budget</a:t>
            </a:r>
            <a:endParaRPr sz="700">
              <a:solidFill>
                <a:srgbClr val="2D3B45"/>
              </a:solidFill>
              <a:highlight>
                <a:srgbClr val="FFFFFF"/>
              </a:highlight>
            </a:endParaRPr>
          </a:p>
          <a:p>
            <a:pPr indent="-298450" lvl="0" marL="457200" rtl="0" algn="l">
              <a:lnSpc>
                <a:spcPct val="115000"/>
              </a:lnSpc>
              <a:spcBef>
                <a:spcPts val="0"/>
              </a:spcBef>
              <a:spcAft>
                <a:spcPts val="0"/>
              </a:spcAft>
              <a:buClr>
                <a:schemeClr val="dk1"/>
              </a:buClr>
              <a:buSzPts val="1100"/>
              <a:buChar char="●"/>
            </a:pPr>
            <a:r>
              <a:rPr lang="en" sz="700">
                <a:solidFill>
                  <a:srgbClr val="2D3B45"/>
                </a:solidFill>
                <a:highlight>
                  <a:srgbClr val="FFFFFF"/>
                </a:highlight>
              </a:rPr>
              <a:t>Example: "If the cost of a healthy basket is $30 and the average grocery budget is $200, the index is (30 / 200) = 15%. This helps determine how accessible a healthy basket is for average customers."</a:t>
            </a:r>
            <a:endParaRPr sz="700">
              <a:solidFill>
                <a:srgbClr val="2D3B45"/>
              </a:solidFill>
              <a:highlight>
                <a:srgbClr val="FFFFFF"/>
              </a:highlight>
            </a:endParaRPr>
          </a:p>
          <a:p>
            <a:pPr indent="-298450" lvl="0" marL="457200" rtl="0" algn="l">
              <a:lnSpc>
                <a:spcPct val="115000"/>
              </a:lnSpc>
              <a:spcBef>
                <a:spcPts val="0"/>
              </a:spcBef>
              <a:spcAft>
                <a:spcPts val="0"/>
              </a:spcAft>
              <a:buClr>
                <a:schemeClr val="dk1"/>
              </a:buClr>
              <a:buSzPts val="1100"/>
              <a:buChar char="●"/>
            </a:pPr>
            <a:r>
              <a:rPr lang="en" sz="700">
                <a:solidFill>
                  <a:srgbClr val="2D3B45"/>
                </a:solidFill>
                <a:highlight>
                  <a:srgbClr val="FFFFFF"/>
                </a:highlight>
              </a:rPr>
              <a:t>Relative Price Comparison:</a:t>
            </a:r>
            <a:endParaRPr sz="700">
              <a:solidFill>
                <a:srgbClr val="2D3B45"/>
              </a:solidFill>
              <a:highlight>
                <a:srgbClr val="FFFFFF"/>
              </a:highlight>
            </a:endParaRPr>
          </a:p>
          <a:p>
            <a:pPr indent="-298450" lvl="0" marL="457200" rtl="0" algn="l">
              <a:lnSpc>
                <a:spcPct val="115000"/>
              </a:lnSpc>
              <a:spcBef>
                <a:spcPts val="0"/>
              </a:spcBef>
              <a:spcAft>
                <a:spcPts val="0"/>
              </a:spcAft>
              <a:buClr>
                <a:schemeClr val="dk1"/>
              </a:buClr>
              <a:buSzPts val="1100"/>
              <a:buChar char="●"/>
            </a:pPr>
            <a:r>
              <a:t/>
            </a:r>
            <a:endParaRPr sz="700">
              <a:solidFill>
                <a:srgbClr val="2D3B45"/>
              </a:solidFill>
              <a:highlight>
                <a:srgbClr val="FFFFFF"/>
              </a:highlight>
            </a:endParaRPr>
          </a:p>
          <a:p>
            <a:pPr indent="-298450" lvl="0" marL="457200" rtl="0" algn="l">
              <a:lnSpc>
                <a:spcPct val="115000"/>
              </a:lnSpc>
              <a:spcBef>
                <a:spcPts val="0"/>
              </a:spcBef>
              <a:spcAft>
                <a:spcPts val="0"/>
              </a:spcAft>
              <a:buClr>
                <a:schemeClr val="dk1"/>
              </a:buClr>
              <a:buSzPts val="1100"/>
              <a:buChar char="●"/>
            </a:pPr>
            <a:r>
              <a:rPr lang="en" sz="700">
                <a:solidFill>
                  <a:srgbClr val="2D3B45"/>
                </a:solidFill>
                <a:highlight>
                  <a:srgbClr val="FFFFFF"/>
                </a:highlight>
              </a:rPr>
              <a:t>Formula: (Healthy Product Price / Non-Healthy Price) * 100</a:t>
            </a:r>
            <a:endParaRPr sz="700">
              <a:solidFill>
                <a:srgbClr val="2D3B45"/>
              </a:solidFill>
              <a:highlight>
                <a:srgbClr val="FFFFFF"/>
              </a:highlight>
            </a:endParaRPr>
          </a:p>
          <a:p>
            <a:pPr indent="-298450" lvl="0" marL="457200" rtl="0" algn="l">
              <a:lnSpc>
                <a:spcPct val="115000"/>
              </a:lnSpc>
              <a:spcBef>
                <a:spcPts val="0"/>
              </a:spcBef>
              <a:spcAft>
                <a:spcPts val="0"/>
              </a:spcAft>
              <a:buClr>
                <a:schemeClr val="dk1"/>
              </a:buClr>
              <a:buSzPts val="1100"/>
              <a:buChar char="●"/>
            </a:pPr>
            <a:r>
              <a:rPr lang="en" sz="700">
                <a:solidFill>
                  <a:srgbClr val="2D3B45"/>
                </a:solidFill>
                <a:highlight>
                  <a:srgbClr val="FFFFFF"/>
                </a:highlight>
              </a:rPr>
              <a:t>Example: "For a $3 healthy snack versus a $2.50 non-healthy option, the comparison ratio is (3 / 2.5) * 100 = 120%. Higher percentages indicate premium pricing for healthy items, impacting customer choices."</a:t>
            </a:r>
            <a:endParaRPr sz="700">
              <a:solidFill>
                <a:srgbClr val="2D3B45"/>
              </a:solidFill>
              <a:highlight>
                <a:srgbClr val="FFFFFF"/>
              </a:highlight>
            </a:endParaRPr>
          </a:p>
          <a:p>
            <a:pPr indent="-298450" lvl="0" marL="457200" rtl="0" algn="l">
              <a:lnSpc>
                <a:spcPct val="115000"/>
              </a:lnSpc>
              <a:spcBef>
                <a:spcPts val="0"/>
              </a:spcBef>
              <a:spcAft>
                <a:spcPts val="0"/>
              </a:spcAft>
              <a:buClr>
                <a:schemeClr val="dk1"/>
              </a:buClr>
              <a:buSzPts val="1100"/>
              <a:buChar char="●"/>
            </a:pPr>
            <a:r>
              <a:t/>
            </a:r>
            <a:endParaRPr sz="700">
              <a:solidFill>
                <a:srgbClr val="2D3B45"/>
              </a:solidFill>
              <a:highlight>
                <a:srgbClr val="FFFFFF"/>
              </a:highlight>
            </a:endParaRPr>
          </a:p>
          <a:p>
            <a:pPr indent="-273050" lvl="0" marL="457200" rtl="0" algn="l">
              <a:lnSpc>
                <a:spcPct val="115000"/>
              </a:lnSpc>
              <a:spcBef>
                <a:spcPts val="0"/>
              </a:spcBef>
              <a:spcAft>
                <a:spcPts val="0"/>
              </a:spcAft>
              <a:buClr>
                <a:srgbClr val="2D3B45"/>
              </a:buClr>
              <a:buSzPts val="700"/>
              <a:buChar char="●"/>
            </a:pPr>
            <a:r>
              <a:t/>
            </a:r>
            <a:endParaRPr sz="700">
              <a:solidFill>
                <a:srgbClr val="2D3B45"/>
              </a:solidFill>
              <a:highlight>
                <a:srgbClr val="FFFFFF"/>
              </a:highlight>
            </a:endParaRPr>
          </a:p>
          <a:p>
            <a:pPr indent="0" lvl="0" marL="0" rtl="0" algn="l">
              <a:lnSpc>
                <a:spcPct val="115000"/>
              </a:lnSpc>
              <a:spcBef>
                <a:spcPts val="1200"/>
              </a:spcBef>
              <a:spcAft>
                <a:spcPts val="0"/>
              </a:spcAft>
              <a:buSzPts val="1100"/>
              <a:buNone/>
            </a:pPr>
            <a:r>
              <a:t/>
            </a:r>
            <a:endParaRPr sz="70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The Good Grocer is a grocery retail company focused on capturing a larger share of the healthy food market by making nutritious, high-quality products accessible at affordable prices. Facing a competitive landscape dominated by premium pricing, The Good Grocer aims to bridge the gap between health-conscious demand and affordability, driving growth by targeting diverse consumer segments with tailored pricing and strategic promotions. This approach not only strengthens customer loyalty and acquisition but also positions the company as a leader in democratizing healthy eating options across income levels.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313afb385ee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7" name="Google Shape;627;g313afb385ee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sz="700">
                <a:solidFill>
                  <a:srgbClr val="2D3B45"/>
                </a:solidFill>
                <a:highlight>
                  <a:srgbClr val="FFFFFF"/>
                </a:highlight>
              </a:rPr>
              <a:t>Price-to-Income Ratio (PIR):</a:t>
            </a:r>
            <a:endParaRPr sz="700">
              <a:solidFill>
                <a:srgbClr val="2D3B45"/>
              </a:solidFill>
              <a:highlight>
                <a:srgbClr val="FFFFFF"/>
              </a:highlight>
            </a:endParaRPr>
          </a:p>
          <a:p>
            <a:pPr indent="-298450" lvl="0" marL="457200" rtl="0" algn="l">
              <a:lnSpc>
                <a:spcPct val="115000"/>
              </a:lnSpc>
              <a:spcBef>
                <a:spcPts val="0"/>
              </a:spcBef>
              <a:spcAft>
                <a:spcPts val="0"/>
              </a:spcAft>
              <a:buClr>
                <a:schemeClr val="dk1"/>
              </a:buClr>
              <a:buSzPts val="1100"/>
              <a:buChar char="●"/>
            </a:pPr>
            <a:r>
              <a:t/>
            </a:r>
            <a:endParaRPr sz="700">
              <a:solidFill>
                <a:srgbClr val="2D3B45"/>
              </a:solidFill>
              <a:highlight>
                <a:srgbClr val="FFFFFF"/>
              </a:highlight>
            </a:endParaRPr>
          </a:p>
          <a:p>
            <a:pPr indent="-298450" lvl="0" marL="457200" rtl="0" algn="l">
              <a:lnSpc>
                <a:spcPct val="115000"/>
              </a:lnSpc>
              <a:spcBef>
                <a:spcPts val="0"/>
              </a:spcBef>
              <a:spcAft>
                <a:spcPts val="0"/>
              </a:spcAft>
              <a:buClr>
                <a:schemeClr val="dk1"/>
              </a:buClr>
              <a:buSzPts val="1100"/>
              <a:buChar char="●"/>
            </a:pPr>
            <a:r>
              <a:rPr lang="en" sz="700">
                <a:solidFill>
                  <a:srgbClr val="2D3B45"/>
                </a:solidFill>
                <a:highlight>
                  <a:srgbClr val="FFFFFF"/>
                </a:highlight>
              </a:rPr>
              <a:t>Formula: (Product Price / Average Household Income) * 100</a:t>
            </a:r>
            <a:endParaRPr sz="700">
              <a:solidFill>
                <a:srgbClr val="2D3B45"/>
              </a:solidFill>
              <a:highlight>
                <a:srgbClr val="FFFFFF"/>
              </a:highlight>
            </a:endParaRPr>
          </a:p>
          <a:p>
            <a:pPr indent="-298450" lvl="0" marL="457200" rtl="0" algn="l">
              <a:lnSpc>
                <a:spcPct val="115000"/>
              </a:lnSpc>
              <a:spcBef>
                <a:spcPts val="0"/>
              </a:spcBef>
              <a:spcAft>
                <a:spcPts val="0"/>
              </a:spcAft>
              <a:buClr>
                <a:schemeClr val="dk1"/>
              </a:buClr>
              <a:buSzPts val="1100"/>
              <a:buChar char="●"/>
            </a:pPr>
            <a:r>
              <a:rPr lang="en" sz="700">
                <a:solidFill>
                  <a:srgbClr val="2D3B45"/>
                </a:solidFill>
                <a:highlight>
                  <a:srgbClr val="FFFFFF"/>
                </a:highlight>
              </a:rPr>
              <a:t>Example: "If a product costs $5 and the average household income is $50,000, the PIR is (5 / 50000) * 100 = 0.01%. This helps us understand the affordability level of individual products."</a:t>
            </a:r>
            <a:endParaRPr sz="700">
              <a:solidFill>
                <a:srgbClr val="2D3B45"/>
              </a:solidFill>
              <a:highlight>
                <a:srgbClr val="FFFFFF"/>
              </a:highlight>
            </a:endParaRPr>
          </a:p>
          <a:p>
            <a:pPr indent="-298450" lvl="0" marL="457200" rtl="0" algn="l">
              <a:lnSpc>
                <a:spcPct val="115000"/>
              </a:lnSpc>
              <a:spcBef>
                <a:spcPts val="0"/>
              </a:spcBef>
              <a:spcAft>
                <a:spcPts val="0"/>
              </a:spcAft>
              <a:buClr>
                <a:schemeClr val="dk1"/>
              </a:buClr>
              <a:buSzPts val="1100"/>
              <a:buChar char="●"/>
            </a:pPr>
            <a:r>
              <a:rPr lang="en" sz="700">
                <a:solidFill>
                  <a:srgbClr val="2D3B45"/>
                </a:solidFill>
                <a:highlight>
                  <a:srgbClr val="FFFFFF"/>
                </a:highlight>
              </a:rPr>
              <a:t>Price Elasticity of Demand:</a:t>
            </a:r>
            <a:endParaRPr sz="700">
              <a:solidFill>
                <a:srgbClr val="2D3B45"/>
              </a:solidFill>
              <a:highlight>
                <a:srgbClr val="FFFFFF"/>
              </a:highlight>
            </a:endParaRPr>
          </a:p>
          <a:p>
            <a:pPr indent="-298450" lvl="0" marL="457200" rtl="0" algn="l">
              <a:lnSpc>
                <a:spcPct val="115000"/>
              </a:lnSpc>
              <a:spcBef>
                <a:spcPts val="0"/>
              </a:spcBef>
              <a:spcAft>
                <a:spcPts val="0"/>
              </a:spcAft>
              <a:buClr>
                <a:schemeClr val="dk1"/>
              </a:buClr>
              <a:buSzPts val="1100"/>
              <a:buChar char="●"/>
            </a:pPr>
            <a:r>
              <a:t/>
            </a:r>
            <a:endParaRPr sz="700">
              <a:solidFill>
                <a:srgbClr val="2D3B45"/>
              </a:solidFill>
              <a:highlight>
                <a:srgbClr val="FFFFFF"/>
              </a:highlight>
            </a:endParaRPr>
          </a:p>
          <a:p>
            <a:pPr indent="-298450" lvl="0" marL="457200" rtl="0" algn="l">
              <a:lnSpc>
                <a:spcPct val="115000"/>
              </a:lnSpc>
              <a:spcBef>
                <a:spcPts val="0"/>
              </a:spcBef>
              <a:spcAft>
                <a:spcPts val="0"/>
              </a:spcAft>
              <a:buClr>
                <a:schemeClr val="dk1"/>
              </a:buClr>
              <a:buSzPts val="1100"/>
              <a:buChar char="●"/>
            </a:pPr>
            <a:r>
              <a:rPr lang="en" sz="700">
                <a:solidFill>
                  <a:srgbClr val="2D3B45"/>
                </a:solidFill>
                <a:highlight>
                  <a:srgbClr val="FFFFFF"/>
                </a:highlight>
              </a:rPr>
              <a:t>Formula: % change in demand / % change in price</a:t>
            </a:r>
            <a:endParaRPr sz="700">
              <a:solidFill>
                <a:srgbClr val="2D3B45"/>
              </a:solidFill>
              <a:highlight>
                <a:srgbClr val="FFFFFF"/>
              </a:highlight>
            </a:endParaRPr>
          </a:p>
          <a:p>
            <a:pPr indent="-298450" lvl="0" marL="457200" rtl="0" algn="l">
              <a:lnSpc>
                <a:spcPct val="115000"/>
              </a:lnSpc>
              <a:spcBef>
                <a:spcPts val="0"/>
              </a:spcBef>
              <a:spcAft>
                <a:spcPts val="0"/>
              </a:spcAft>
              <a:buClr>
                <a:schemeClr val="dk1"/>
              </a:buClr>
              <a:buSzPts val="1100"/>
              <a:buChar char="●"/>
            </a:pPr>
            <a:r>
              <a:rPr lang="en" sz="700">
                <a:solidFill>
                  <a:srgbClr val="2D3B45"/>
                </a:solidFill>
                <a:highlight>
                  <a:srgbClr val="FFFFFF"/>
                </a:highlight>
              </a:rPr>
              <a:t>Example: "If demand increases by 20% in response to a 10% price drop, price elasticity is 20 / 10 = 2. A high elasticity indicates sensitivity to pricing, aiding in pricing and promotion decisions."</a:t>
            </a:r>
            <a:endParaRPr sz="700">
              <a:solidFill>
                <a:srgbClr val="2D3B45"/>
              </a:solidFill>
              <a:highlight>
                <a:srgbClr val="FFFFFF"/>
              </a:highlight>
            </a:endParaRPr>
          </a:p>
          <a:p>
            <a:pPr indent="-298450" lvl="0" marL="457200" rtl="0" algn="l">
              <a:lnSpc>
                <a:spcPct val="115000"/>
              </a:lnSpc>
              <a:spcBef>
                <a:spcPts val="0"/>
              </a:spcBef>
              <a:spcAft>
                <a:spcPts val="0"/>
              </a:spcAft>
              <a:buClr>
                <a:schemeClr val="dk1"/>
              </a:buClr>
              <a:buSzPts val="1100"/>
              <a:buChar char="●"/>
            </a:pPr>
            <a:r>
              <a:rPr lang="en" sz="700">
                <a:solidFill>
                  <a:srgbClr val="2D3B45"/>
                </a:solidFill>
                <a:highlight>
                  <a:srgbClr val="FFFFFF"/>
                </a:highlight>
              </a:rPr>
              <a:t>Basket Affordability Index:</a:t>
            </a:r>
            <a:endParaRPr sz="700">
              <a:solidFill>
                <a:srgbClr val="2D3B45"/>
              </a:solidFill>
              <a:highlight>
                <a:srgbClr val="FFFFFF"/>
              </a:highlight>
            </a:endParaRPr>
          </a:p>
          <a:p>
            <a:pPr indent="-298450" lvl="0" marL="457200" rtl="0" algn="l">
              <a:lnSpc>
                <a:spcPct val="115000"/>
              </a:lnSpc>
              <a:spcBef>
                <a:spcPts val="0"/>
              </a:spcBef>
              <a:spcAft>
                <a:spcPts val="0"/>
              </a:spcAft>
              <a:buClr>
                <a:schemeClr val="dk1"/>
              </a:buClr>
              <a:buSzPts val="1100"/>
              <a:buChar char="●"/>
            </a:pPr>
            <a:r>
              <a:t/>
            </a:r>
            <a:endParaRPr sz="700">
              <a:solidFill>
                <a:srgbClr val="2D3B45"/>
              </a:solidFill>
              <a:highlight>
                <a:srgbClr val="FFFFFF"/>
              </a:highlight>
            </a:endParaRPr>
          </a:p>
          <a:p>
            <a:pPr indent="-298450" lvl="0" marL="457200" rtl="0" algn="l">
              <a:lnSpc>
                <a:spcPct val="115000"/>
              </a:lnSpc>
              <a:spcBef>
                <a:spcPts val="0"/>
              </a:spcBef>
              <a:spcAft>
                <a:spcPts val="0"/>
              </a:spcAft>
              <a:buClr>
                <a:schemeClr val="dk1"/>
              </a:buClr>
              <a:buSzPts val="1100"/>
              <a:buChar char="●"/>
            </a:pPr>
            <a:r>
              <a:rPr lang="en" sz="700">
                <a:solidFill>
                  <a:srgbClr val="2D3B45"/>
                </a:solidFill>
                <a:highlight>
                  <a:srgbClr val="FFFFFF"/>
                </a:highlight>
              </a:rPr>
              <a:t>Formula: Total basket cost / Average grocery budget</a:t>
            </a:r>
            <a:endParaRPr sz="700">
              <a:solidFill>
                <a:srgbClr val="2D3B45"/>
              </a:solidFill>
              <a:highlight>
                <a:srgbClr val="FFFFFF"/>
              </a:highlight>
            </a:endParaRPr>
          </a:p>
          <a:p>
            <a:pPr indent="-298450" lvl="0" marL="457200" rtl="0" algn="l">
              <a:lnSpc>
                <a:spcPct val="115000"/>
              </a:lnSpc>
              <a:spcBef>
                <a:spcPts val="0"/>
              </a:spcBef>
              <a:spcAft>
                <a:spcPts val="0"/>
              </a:spcAft>
              <a:buClr>
                <a:schemeClr val="dk1"/>
              </a:buClr>
              <a:buSzPts val="1100"/>
              <a:buChar char="●"/>
            </a:pPr>
            <a:r>
              <a:rPr lang="en" sz="700">
                <a:solidFill>
                  <a:srgbClr val="2D3B45"/>
                </a:solidFill>
                <a:highlight>
                  <a:srgbClr val="FFFFFF"/>
                </a:highlight>
              </a:rPr>
              <a:t>Example: "If the cost of a healthy basket is $30 and the average grocery budget is $200, the index is (30 / 200) = 15%. This helps determine how accessible a healthy basket is for average customers."</a:t>
            </a:r>
            <a:endParaRPr sz="700">
              <a:solidFill>
                <a:srgbClr val="2D3B45"/>
              </a:solidFill>
              <a:highlight>
                <a:srgbClr val="FFFFFF"/>
              </a:highlight>
            </a:endParaRPr>
          </a:p>
          <a:p>
            <a:pPr indent="-298450" lvl="0" marL="457200" rtl="0" algn="l">
              <a:lnSpc>
                <a:spcPct val="115000"/>
              </a:lnSpc>
              <a:spcBef>
                <a:spcPts val="0"/>
              </a:spcBef>
              <a:spcAft>
                <a:spcPts val="0"/>
              </a:spcAft>
              <a:buClr>
                <a:schemeClr val="dk1"/>
              </a:buClr>
              <a:buSzPts val="1100"/>
              <a:buChar char="●"/>
            </a:pPr>
            <a:r>
              <a:rPr lang="en" sz="700">
                <a:solidFill>
                  <a:srgbClr val="2D3B45"/>
                </a:solidFill>
                <a:highlight>
                  <a:srgbClr val="FFFFFF"/>
                </a:highlight>
              </a:rPr>
              <a:t>Relative Price Comparison:</a:t>
            </a:r>
            <a:endParaRPr sz="700">
              <a:solidFill>
                <a:srgbClr val="2D3B45"/>
              </a:solidFill>
              <a:highlight>
                <a:srgbClr val="FFFFFF"/>
              </a:highlight>
            </a:endParaRPr>
          </a:p>
          <a:p>
            <a:pPr indent="-298450" lvl="0" marL="457200" rtl="0" algn="l">
              <a:lnSpc>
                <a:spcPct val="115000"/>
              </a:lnSpc>
              <a:spcBef>
                <a:spcPts val="0"/>
              </a:spcBef>
              <a:spcAft>
                <a:spcPts val="0"/>
              </a:spcAft>
              <a:buClr>
                <a:schemeClr val="dk1"/>
              </a:buClr>
              <a:buSzPts val="1100"/>
              <a:buChar char="●"/>
            </a:pPr>
            <a:r>
              <a:t/>
            </a:r>
            <a:endParaRPr sz="700">
              <a:solidFill>
                <a:srgbClr val="2D3B45"/>
              </a:solidFill>
              <a:highlight>
                <a:srgbClr val="FFFFFF"/>
              </a:highlight>
            </a:endParaRPr>
          </a:p>
          <a:p>
            <a:pPr indent="-298450" lvl="0" marL="457200" rtl="0" algn="l">
              <a:lnSpc>
                <a:spcPct val="115000"/>
              </a:lnSpc>
              <a:spcBef>
                <a:spcPts val="0"/>
              </a:spcBef>
              <a:spcAft>
                <a:spcPts val="0"/>
              </a:spcAft>
              <a:buClr>
                <a:schemeClr val="dk1"/>
              </a:buClr>
              <a:buSzPts val="1100"/>
              <a:buChar char="●"/>
            </a:pPr>
            <a:r>
              <a:rPr lang="en" sz="700">
                <a:solidFill>
                  <a:srgbClr val="2D3B45"/>
                </a:solidFill>
                <a:highlight>
                  <a:srgbClr val="FFFFFF"/>
                </a:highlight>
              </a:rPr>
              <a:t>Formula: (Healthy Product Price / Non-Healthy Price) * 100</a:t>
            </a:r>
            <a:endParaRPr sz="700">
              <a:solidFill>
                <a:srgbClr val="2D3B45"/>
              </a:solidFill>
              <a:highlight>
                <a:srgbClr val="FFFFFF"/>
              </a:highlight>
            </a:endParaRPr>
          </a:p>
          <a:p>
            <a:pPr indent="-298450" lvl="0" marL="457200" rtl="0" algn="l">
              <a:lnSpc>
                <a:spcPct val="115000"/>
              </a:lnSpc>
              <a:spcBef>
                <a:spcPts val="0"/>
              </a:spcBef>
              <a:spcAft>
                <a:spcPts val="0"/>
              </a:spcAft>
              <a:buClr>
                <a:schemeClr val="dk1"/>
              </a:buClr>
              <a:buSzPts val="1100"/>
              <a:buChar char="●"/>
            </a:pPr>
            <a:r>
              <a:rPr lang="en" sz="700">
                <a:solidFill>
                  <a:srgbClr val="2D3B45"/>
                </a:solidFill>
                <a:highlight>
                  <a:srgbClr val="FFFFFF"/>
                </a:highlight>
              </a:rPr>
              <a:t>Example: "For a $3 healthy snack versus a $2.50 non-healthy option, the comparison ratio is (3 / 2.5) * 100 = 120%. Higher percentages indicate premium pricing for healthy items, impacting customer choices."</a:t>
            </a:r>
            <a:endParaRPr sz="700">
              <a:solidFill>
                <a:srgbClr val="2D3B45"/>
              </a:solidFill>
              <a:highlight>
                <a:srgbClr val="FFFFFF"/>
              </a:highlight>
            </a:endParaRPr>
          </a:p>
          <a:p>
            <a:pPr indent="-298450" lvl="0" marL="457200" rtl="0" algn="l">
              <a:lnSpc>
                <a:spcPct val="115000"/>
              </a:lnSpc>
              <a:spcBef>
                <a:spcPts val="0"/>
              </a:spcBef>
              <a:spcAft>
                <a:spcPts val="0"/>
              </a:spcAft>
              <a:buClr>
                <a:schemeClr val="dk1"/>
              </a:buClr>
              <a:buSzPts val="1100"/>
              <a:buChar char="●"/>
            </a:pPr>
            <a:r>
              <a:t/>
            </a:r>
            <a:endParaRPr sz="700">
              <a:solidFill>
                <a:srgbClr val="2D3B45"/>
              </a:solidFill>
              <a:highlight>
                <a:srgbClr val="FFFFFF"/>
              </a:highlight>
            </a:endParaRPr>
          </a:p>
          <a:p>
            <a:pPr indent="-273050" lvl="0" marL="457200" rtl="0" algn="l">
              <a:lnSpc>
                <a:spcPct val="115000"/>
              </a:lnSpc>
              <a:spcBef>
                <a:spcPts val="0"/>
              </a:spcBef>
              <a:spcAft>
                <a:spcPts val="0"/>
              </a:spcAft>
              <a:buClr>
                <a:srgbClr val="2D3B45"/>
              </a:buClr>
              <a:buSzPts val="700"/>
              <a:buChar char="●"/>
            </a:pPr>
            <a:r>
              <a:t/>
            </a:r>
            <a:endParaRPr sz="700">
              <a:solidFill>
                <a:srgbClr val="2D3B45"/>
              </a:solidFill>
              <a:highlight>
                <a:srgbClr val="FFFFFF"/>
              </a:highlight>
            </a:endParaRPr>
          </a:p>
          <a:p>
            <a:pPr indent="0" lvl="0" marL="0" rtl="0" algn="l">
              <a:lnSpc>
                <a:spcPct val="115000"/>
              </a:lnSpc>
              <a:spcBef>
                <a:spcPts val="1200"/>
              </a:spcBef>
              <a:spcAft>
                <a:spcPts val="0"/>
              </a:spcAft>
              <a:buSzPts val="1100"/>
              <a:buNone/>
            </a:pPr>
            <a:r>
              <a:t/>
            </a:r>
            <a:endParaRPr sz="700">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313afb385ee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3" name="Google Shape;643;g313afb385ee_0_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sz="700">
                <a:solidFill>
                  <a:srgbClr val="2D3B45"/>
                </a:solidFill>
                <a:highlight>
                  <a:srgbClr val="FFFFFF"/>
                </a:highlight>
              </a:rPr>
              <a:t>Price-to-Income Ratio (PIR):</a:t>
            </a:r>
            <a:endParaRPr sz="700">
              <a:solidFill>
                <a:srgbClr val="2D3B45"/>
              </a:solidFill>
              <a:highlight>
                <a:srgbClr val="FFFFFF"/>
              </a:highlight>
            </a:endParaRPr>
          </a:p>
          <a:p>
            <a:pPr indent="-298450" lvl="0" marL="457200" rtl="0" algn="l">
              <a:lnSpc>
                <a:spcPct val="115000"/>
              </a:lnSpc>
              <a:spcBef>
                <a:spcPts val="0"/>
              </a:spcBef>
              <a:spcAft>
                <a:spcPts val="0"/>
              </a:spcAft>
              <a:buClr>
                <a:schemeClr val="dk1"/>
              </a:buClr>
              <a:buSzPts val="1100"/>
              <a:buChar char="●"/>
            </a:pPr>
            <a:r>
              <a:t/>
            </a:r>
            <a:endParaRPr sz="700">
              <a:solidFill>
                <a:srgbClr val="2D3B45"/>
              </a:solidFill>
              <a:highlight>
                <a:srgbClr val="FFFFFF"/>
              </a:highlight>
            </a:endParaRPr>
          </a:p>
          <a:p>
            <a:pPr indent="-298450" lvl="0" marL="457200" rtl="0" algn="l">
              <a:lnSpc>
                <a:spcPct val="115000"/>
              </a:lnSpc>
              <a:spcBef>
                <a:spcPts val="0"/>
              </a:spcBef>
              <a:spcAft>
                <a:spcPts val="0"/>
              </a:spcAft>
              <a:buClr>
                <a:schemeClr val="dk1"/>
              </a:buClr>
              <a:buSzPts val="1100"/>
              <a:buChar char="●"/>
            </a:pPr>
            <a:r>
              <a:rPr lang="en" sz="700">
                <a:solidFill>
                  <a:srgbClr val="2D3B45"/>
                </a:solidFill>
                <a:highlight>
                  <a:srgbClr val="FFFFFF"/>
                </a:highlight>
              </a:rPr>
              <a:t>Formula: (Product Price / Average Household Income) * 100</a:t>
            </a:r>
            <a:endParaRPr sz="700">
              <a:solidFill>
                <a:srgbClr val="2D3B45"/>
              </a:solidFill>
              <a:highlight>
                <a:srgbClr val="FFFFFF"/>
              </a:highlight>
            </a:endParaRPr>
          </a:p>
          <a:p>
            <a:pPr indent="-298450" lvl="0" marL="457200" rtl="0" algn="l">
              <a:lnSpc>
                <a:spcPct val="115000"/>
              </a:lnSpc>
              <a:spcBef>
                <a:spcPts val="0"/>
              </a:spcBef>
              <a:spcAft>
                <a:spcPts val="0"/>
              </a:spcAft>
              <a:buClr>
                <a:schemeClr val="dk1"/>
              </a:buClr>
              <a:buSzPts val="1100"/>
              <a:buChar char="●"/>
            </a:pPr>
            <a:r>
              <a:rPr lang="en" sz="700">
                <a:solidFill>
                  <a:srgbClr val="2D3B45"/>
                </a:solidFill>
                <a:highlight>
                  <a:srgbClr val="FFFFFF"/>
                </a:highlight>
              </a:rPr>
              <a:t>Example: "If a product costs $5 and the average household income is $50,000, the PIR is (5 / 50000) * 100 = 0.01%. This helps us understand the affordability level of individual products."</a:t>
            </a:r>
            <a:endParaRPr sz="700">
              <a:solidFill>
                <a:srgbClr val="2D3B45"/>
              </a:solidFill>
              <a:highlight>
                <a:srgbClr val="FFFFFF"/>
              </a:highlight>
            </a:endParaRPr>
          </a:p>
          <a:p>
            <a:pPr indent="-298450" lvl="0" marL="457200" rtl="0" algn="l">
              <a:lnSpc>
                <a:spcPct val="115000"/>
              </a:lnSpc>
              <a:spcBef>
                <a:spcPts val="0"/>
              </a:spcBef>
              <a:spcAft>
                <a:spcPts val="0"/>
              </a:spcAft>
              <a:buClr>
                <a:schemeClr val="dk1"/>
              </a:buClr>
              <a:buSzPts val="1100"/>
              <a:buChar char="●"/>
            </a:pPr>
            <a:r>
              <a:rPr lang="en" sz="700">
                <a:solidFill>
                  <a:srgbClr val="2D3B45"/>
                </a:solidFill>
                <a:highlight>
                  <a:srgbClr val="FFFFFF"/>
                </a:highlight>
              </a:rPr>
              <a:t>Price Elasticity of Demand:</a:t>
            </a:r>
            <a:endParaRPr sz="700">
              <a:solidFill>
                <a:srgbClr val="2D3B45"/>
              </a:solidFill>
              <a:highlight>
                <a:srgbClr val="FFFFFF"/>
              </a:highlight>
            </a:endParaRPr>
          </a:p>
          <a:p>
            <a:pPr indent="-298450" lvl="0" marL="457200" rtl="0" algn="l">
              <a:lnSpc>
                <a:spcPct val="115000"/>
              </a:lnSpc>
              <a:spcBef>
                <a:spcPts val="0"/>
              </a:spcBef>
              <a:spcAft>
                <a:spcPts val="0"/>
              </a:spcAft>
              <a:buClr>
                <a:schemeClr val="dk1"/>
              </a:buClr>
              <a:buSzPts val="1100"/>
              <a:buChar char="●"/>
            </a:pPr>
            <a:r>
              <a:t/>
            </a:r>
            <a:endParaRPr sz="700">
              <a:solidFill>
                <a:srgbClr val="2D3B45"/>
              </a:solidFill>
              <a:highlight>
                <a:srgbClr val="FFFFFF"/>
              </a:highlight>
            </a:endParaRPr>
          </a:p>
          <a:p>
            <a:pPr indent="-298450" lvl="0" marL="457200" rtl="0" algn="l">
              <a:lnSpc>
                <a:spcPct val="115000"/>
              </a:lnSpc>
              <a:spcBef>
                <a:spcPts val="0"/>
              </a:spcBef>
              <a:spcAft>
                <a:spcPts val="0"/>
              </a:spcAft>
              <a:buClr>
                <a:schemeClr val="dk1"/>
              </a:buClr>
              <a:buSzPts val="1100"/>
              <a:buChar char="●"/>
            </a:pPr>
            <a:r>
              <a:rPr lang="en" sz="700">
                <a:solidFill>
                  <a:srgbClr val="2D3B45"/>
                </a:solidFill>
                <a:highlight>
                  <a:srgbClr val="FFFFFF"/>
                </a:highlight>
              </a:rPr>
              <a:t>Formula: % change in demand / % change in price</a:t>
            </a:r>
            <a:endParaRPr sz="700">
              <a:solidFill>
                <a:srgbClr val="2D3B45"/>
              </a:solidFill>
              <a:highlight>
                <a:srgbClr val="FFFFFF"/>
              </a:highlight>
            </a:endParaRPr>
          </a:p>
          <a:p>
            <a:pPr indent="-298450" lvl="0" marL="457200" rtl="0" algn="l">
              <a:lnSpc>
                <a:spcPct val="115000"/>
              </a:lnSpc>
              <a:spcBef>
                <a:spcPts val="0"/>
              </a:spcBef>
              <a:spcAft>
                <a:spcPts val="0"/>
              </a:spcAft>
              <a:buClr>
                <a:schemeClr val="dk1"/>
              </a:buClr>
              <a:buSzPts val="1100"/>
              <a:buChar char="●"/>
            </a:pPr>
            <a:r>
              <a:rPr lang="en" sz="700">
                <a:solidFill>
                  <a:srgbClr val="2D3B45"/>
                </a:solidFill>
                <a:highlight>
                  <a:srgbClr val="FFFFFF"/>
                </a:highlight>
              </a:rPr>
              <a:t>Example: "If demand increases by 20% in response to a 10% price drop, price elasticity is 20 / 10 = 2. A high elasticity indicates sensitivity to pricing, aiding in pricing and promotion decisions."</a:t>
            </a:r>
            <a:endParaRPr sz="700">
              <a:solidFill>
                <a:srgbClr val="2D3B45"/>
              </a:solidFill>
              <a:highlight>
                <a:srgbClr val="FFFFFF"/>
              </a:highlight>
            </a:endParaRPr>
          </a:p>
          <a:p>
            <a:pPr indent="-298450" lvl="0" marL="457200" rtl="0" algn="l">
              <a:lnSpc>
                <a:spcPct val="115000"/>
              </a:lnSpc>
              <a:spcBef>
                <a:spcPts val="0"/>
              </a:spcBef>
              <a:spcAft>
                <a:spcPts val="0"/>
              </a:spcAft>
              <a:buClr>
                <a:schemeClr val="dk1"/>
              </a:buClr>
              <a:buSzPts val="1100"/>
              <a:buChar char="●"/>
            </a:pPr>
            <a:r>
              <a:rPr lang="en" sz="700">
                <a:solidFill>
                  <a:srgbClr val="2D3B45"/>
                </a:solidFill>
                <a:highlight>
                  <a:srgbClr val="FFFFFF"/>
                </a:highlight>
              </a:rPr>
              <a:t>Basket Affordability Index:</a:t>
            </a:r>
            <a:endParaRPr sz="700">
              <a:solidFill>
                <a:srgbClr val="2D3B45"/>
              </a:solidFill>
              <a:highlight>
                <a:srgbClr val="FFFFFF"/>
              </a:highlight>
            </a:endParaRPr>
          </a:p>
          <a:p>
            <a:pPr indent="-298450" lvl="0" marL="457200" rtl="0" algn="l">
              <a:lnSpc>
                <a:spcPct val="115000"/>
              </a:lnSpc>
              <a:spcBef>
                <a:spcPts val="0"/>
              </a:spcBef>
              <a:spcAft>
                <a:spcPts val="0"/>
              </a:spcAft>
              <a:buClr>
                <a:schemeClr val="dk1"/>
              </a:buClr>
              <a:buSzPts val="1100"/>
              <a:buChar char="●"/>
            </a:pPr>
            <a:r>
              <a:t/>
            </a:r>
            <a:endParaRPr sz="700">
              <a:solidFill>
                <a:srgbClr val="2D3B45"/>
              </a:solidFill>
              <a:highlight>
                <a:srgbClr val="FFFFFF"/>
              </a:highlight>
            </a:endParaRPr>
          </a:p>
          <a:p>
            <a:pPr indent="-298450" lvl="0" marL="457200" rtl="0" algn="l">
              <a:lnSpc>
                <a:spcPct val="115000"/>
              </a:lnSpc>
              <a:spcBef>
                <a:spcPts val="0"/>
              </a:spcBef>
              <a:spcAft>
                <a:spcPts val="0"/>
              </a:spcAft>
              <a:buClr>
                <a:schemeClr val="dk1"/>
              </a:buClr>
              <a:buSzPts val="1100"/>
              <a:buChar char="●"/>
            </a:pPr>
            <a:r>
              <a:rPr lang="en" sz="700">
                <a:solidFill>
                  <a:srgbClr val="2D3B45"/>
                </a:solidFill>
                <a:highlight>
                  <a:srgbClr val="FFFFFF"/>
                </a:highlight>
              </a:rPr>
              <a:t>Formula: Total basket cost / Average grocery budget</a:t>
            </a:r>
            <a:endParaRPr sz="700">
              <a:solidFill>
                <a:srgbClr val="2D3B45"/>
              </a:solidFill>
              <a:highlight>
                <a:srgbClr val="FFFFFF"/>
              </a:highlight>
            </a:endParaRPr>
          </a:p>
          <a:p>
            <a:pPr indent="-298450" lvl="0" marL="457200" rtl="0" algn="l">
              <a:lnSpc>
                <a:spcPct val="115000"/>
              </a:lnSpc>
              <a:spcBef>
                <a:spcPts val="0"/>
              </a:spcBef>
              <a:spcAft>
                <a:spcPts val="0"/>
              </a:spcAft>
              <a:buClr>
                <a:schemeClr val="dk1"/>
              </a:buClr>
              <a:buSzPts val="1100"/>
              <a:buChar char="●"/>
            </a:pPr>
            <a:r>
              <a:rPr lang="en" sz="700">
                <a:solidFill>
                  <a:srgbClr val="2D3B45"/>
                </a:solidFill>
                <a:highlight>
                  <a:srgbClr val="FFFFFF"/>
                </a:highlight>
              </a:rPr>
              <a:t>Example: "If the cost of a healthy basket is $30 and the average grocery budget is $200, the index is (30 / 200) = 15%. This helps determine how accessible a healthy basket is for average customers."</a:t>
            </a:r>
            <a:endParaRPr sz="700">
              <a:solidFill>
                <a:srgbClr val="2D3B45"/>
              </a:solidFill>
              <a:highlight>
                <a:srgbClr val="FFFFFF"/>
              </a:highlight>
            </a:endParaRPr>
          </a:p>
          <a:p>
            <a:pPr indent="-298450" lvl="0" marL="457200" rtl="0" algn="l">
              <a:lnSpc>
                <a:spcPct val="115000"/>
              </a:lnSpc>
              <a:spcBef>
                <a:spcPts val="0"/>
              </a:spcBef>
              <a:spcAft>
                <a:spcPts val="0"/>
              </a:spcAft>
              <a:buClr>
                <a:schemeClr val="dk1"/>
              </a:buClr>
              <a:buSzPts val="1100"/>
              <a:buChar char="●"/>
            </a:pPr>
            <a:r>
              <a:rPr lang="en" sz="700">
                <a:solidFill>
                  <a:srgbClr val="2D3B45"/>
                </a:solidFill>
                <a:highlight>
                  <a:srgbClr val="FFFFFF"/>
                </a:highlight>
              </a:rPr>
              <a:t>Relative Price Comparison:</a:t>
            </a:r>
            <a:endParaRPr sz="700">
              <a:solidFill>
                <a:srgbClr val="2D3B45"/>
              </a:solidFill>
              <a:highlight>
                <a:srgbClr val="FFFFFF"/>
              </a:highlight>
            </a:endParaRPr>
          </a:p>
          <a:p>
            <a:pPr indent="-298450" lvl="0" marL="457200" rtl="0" algn="l">
              <a:lnSpc>
                <a:spcPct val="115000"/>
              </a:lnSpc>
              <a:spcBef>
                <a:spcPts val="0"/>
              </a:spcBef>
              <a:spcAft>
                <a:spcPts val="0"/>
              </a:spcAft>
              <a:buClr>
                <a:schemeClr val="dk1"/>
              </a:buClr>
              <a:buSzPts val="1100"/>
              <a:buChar char="●"/>
            </a:pPr>
            <a:r>
              <a:t/>
            </a:r>
            <a:endParaRPr sz="700">
              <a:solidFill>
                <a:srgbClr val="2D3B45"/>
              </a:solidFill>
              <a:highlight>
                <a:srgbClr val="FFFFFF"/>
              </a:highlight>
            </a:endParaRPr>
          </a:p>
          <a:p>
            <a:pPr indent="-298450" lvl="0" marL="457200" rtl="0" algn="l">
              <a:lnSpc>
                <a:spcPct val="115000"/>
              </a:lnSpc>
              <a:spcBef>
                <a:spcPts val="0"/>
              </a:spcBef>
              <a:spcAft>
                <a:spcPts val="0"/>
              </a:spcAft>
              <a:buClr>
                <a:schemeClr val="dk1"/>
              </a:buClr>
              <a:buSzPts val="1100"/>
              <a:buChar char="●"/>
            </a:pPr>
            <a:r>
              <a:rPr lang="en" sz="700">
                <a:solidFill>
                  <a:srgbClr val="2D3B45"/>
                </a:solidFill>
                <a:highlight>
                  <a:srgbClr val="FFFFFF"/>
                </a:highlight>
              </a:rPr>
              <a:t>Formula: (Healthy Product Price / Non-Healthy Price) * 100</a:t>
            </a:r>
            <a:endParaRPr sz="700">
              <a:solidFill>
                <a:srgbClr val="2D3B45"/>
              </a:solidFill>
              <a:highlight>
                <a:srgbClr val="FFFFFF"/>
              </a:highlight>
            </a:endParaRPr>
          </a:p>
          <a:p>
            <a:pPr indent="-298450" lvl="0" marL="457200" rtl="0" algn="l">
              <a:lnSpc>
                <a:spcPct val="115000"/>
              </a:lnSpc>
              <a:spcBef>
                <a:spcPts val="0"/>
              </a:spcBef>
              <a:spcAft>
                <a:spcPts val="0"/>
              </a:spcAft>
              <a:buClr>
                <a:schemeClr val="dk1"/>
              </a:buClr>
              <a:buSzPts val="1100"/>
              <a:buChar char="●"/>
            </a:pPr>
            <a:r>
              <a:rPr lang="en" sz="700">
                <a:solidFill>
                  <a:srgbClr val="2D3B45"/>
                </a:solidFill>
                <a:highlight>
                  <a:srgbClr val="FFFFFF"/>
                </a:highlight>
              </a:rPr>
              <a:t>Example: "For a $3 healthy snack versus a $2.50 non-healthy option, the comparison ratio is (3 / 2.5) * 100 = 120%. Higher percentages indicate premium pricing for healthy items, impacting customer choices."</a:t>
            </a:r>
            <a:endParaRPr sz="700">
              <a:solidFill>
                <a:srgbClr val="2D3B45"/>
              </a:solidFill>
              <a:highlight>
                <a:srgbClr val="FFFFFF"/>
              </a:highlight>
            </a:endParaRPr>
          </a:p>
          <a:p>
            <a:pPr indent="-298450" lvl="0" marL="457200" rtl="0" algn="l">
              <a:lnSpc>
                <a:spcPct val="115000"/>
              </a:lnSpc>
              <a:spcBef>
                <a:spcPts val="0"/>
              </a:spcBef>
              <a:spcAft>
                <a:spcPts val="0"/>
              </a:spcAft>
              <a:buClr>
                <a:schemeClr val="dk1"/>
              </a:buClr>
              <a:buSzPts val="1100"/>
              <a:buChar char="●"/>
            </a:pPr>
            <a:r>
              <a:t/>
            </a:r>
            <a:endParaRPr sz="700">
              <a:solidFill>
                <a:srgbClr val="2D3B45"/>
              </a:solidFill>
              <a:highlight>
                <a:srgbClr val="FFFFFF"/>
              </a:highlight>
            </a:endParaRPr>
          </a:p>
          <a:p>
            <a:pPr indent="-273050" lvl="0" marL="457200" rtl="0" algn="l">
              <a:lnSpc>
                <a:spcPct val="115000"/>
              </a:lnSpc>
              <a:spcBef>
                <a:spcPts val="0"/>
              </a:spcBef>
              <a:spcAft>
                <a:spcPts val="0"/>
              </a:spcAft>
              <a:buClr>
                <a:srgbClr val="2D3B45"/>
              </a:buClr>
              <a:buSzPts val="700"/>
              <a:buChar char="●"/>
            </a:pPr>
            <a:r>
              <a:t/>
            </a:r>
            <a:endParaRPr sz="700">
              <a:solidFill>
                <a:srgbClr val="2D3B45"/>
              </a:solidFill>
              <a:highlight>
                <a:srgbClr val="FFFFFF"/>
              </a:highlight>
            </a:endParaRPr>
          </a:p>
          <a:p>
            <a:pPr indent="0" lvl="0" marL="0" rtl="0" algn="l">
              <a:lnSpc>
                <a:spcPct val="115000"/>
              </a:lnSpc>
              <a:spcBef>
                <a:spcPts val="1200"/>
              </a:spcBef>
              <a:spcAft>
                <a:spcPts val="0"/>
              </a:spcAft>
              <a:buSzPts val="1100"/>
              <a:buNone/>
            </a:pPr>
            <a:r>
              <a:t/>
            </a:r>
            <a:endParaRPr sz="700">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313afb385ee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0" name="Google Shape;660;g313afb385ee_0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1. Executive Summary of Strategy</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Briefly summarize the goal: Establishing "The Good Grocer" as a leader in accessible healthy food by balancing affordability, customer retention, and market competitiveness.</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2. Market Position &amp; Opportunity</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Define the market positioning and identify the opportunity within the healthy food sector.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Include relevant insights from segmentation analysis, showing that customer demand aligns with affordability and health.</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3. Key Strategic Pillars</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Affordability &amp; Pricing Strategy</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Use findings from affordability metrics, price elasticity, and competitor pricing to outline strategies for competitive, accessible pricing.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Customer-Centric Segmentation &amp; Engagement</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Leverage segmentation analysis to outline how pricing and promotions will target specific customer groups (e.g., “Health-Conscious Savers”).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Promotion &amp; Retention Strategies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Develop promotion strategies backed by data from customer retention and satisfaction metrics, aiming to boost loyalty.</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4. Analytical Roadmap for Execution</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Outline the research methods that will support each strategy:</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Sales and Pricing Analysis</a:t>
            </a:r>
            <a:r>
              <a:rPr lang="en">
                <a:solidFill>
                  <a:schemeClr val="dk1"/>
                </a:solidFill>
              </a:rPr>
              <a:t>: Detail pricing strategies and anticipated sales impacts.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Customer Segmentation Analytics</a:t>
            </a:r>
            <a:r>
              <a:rPr lang="en">
                <a:solidFill>
                  <a:schemeClr val="dk1"/>
                </a:solidFill>
              </a:rPr>
              <a:t>: Demonstrate how targeting segments improves reach and acquisition.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Retention Analysis</a:t>
            </a:r>
            <a:r>
              <a:rPr lang="en">
                <a:solidFill>
                  <a:schemeClr val="dk1"/>
                </a:solidFill>
              </a:rPr>
              <a:t>: Predict how affordability affects customer loyalty over time.</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5. Financial Projections &amp; ROI</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Based on financial projections, estimate the expected revenue growth, market share expansion, and profitability from the affordability-focused strategy.</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6. Risk Assessment and Mitigation</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Identify potential risks (e.g., margin impact) and propose mitigation strategies such as optimizing supply chains or cost reduction initiatives.</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7. Implementation Timeline</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Provide a phased timeline, aligning each strategic pillar with actionable steps, milestones, and evaluation points.</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8. Expected Outcomes and KPIs</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Define specific KPIs to measure success, including incremental sales growth, customer satisfaction scores, and market share.</a:t>
            </a:r>
            <a:endParaRPr>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3142027cf4f_3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0" name="Google Shape;670;g3142027cf4f_3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3142027cf4f_2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6" name="Google Shape;696;g3142027cf4f_2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Rotisserie chicken items (e.g., FAM SZ ROTIS CHICKEN and TRAD ROTIS CHICKEN) show high sales contribution but low or negative margins. These items can serve as loss leaders to attract more customers to the store, particularly price-sensitive shoppers looking for affordable, ready-to-eat healthy options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3142027cf4f_2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4" name="Google Shape;704;g3142027cf4f_2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3142027cf4f_2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1" name="Google Shape;711;g3142027cf4f_2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313afb385ee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0" name="Google Shape;720;g313afb385ee_0_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313afb385ee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5" name="Google Shape;735;g313afb385ee_0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313afb385ee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0" name="Google Shape;750;g313afb385ee_0_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121c40ee2d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g3121c40ee2d_0_4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313afb385ee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5" name="Google Shape;765;g313afb385ee_0_2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31459ae762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7" name="Google Shape;777;g31459ae7629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121c40ee2d_0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3121c40ee2d_0_6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12e73d507d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312e73d507d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Elasticity - score - specific</a:t>
            </a:r>
            <a:br>
              <a:rPr lang="en"/>
            </a:br>
            <a:r>
              <a:rPr lang="en"/>
              <a:t>For products with high price elasticity (e.g., elasticity &gt; 1), even minor price reductions lead to significant demand increases.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For instance, a 10% price cut on a popular item could boost sales by 20%, supporting customer acquisition and retention.</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12e73d507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g312e73d507d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121c40ee2d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g3121c40ee2d_0_3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Need to reverse engineer data for thiss</a:t>
            </a:r>
            <a:endParaRPr/>
          </a:p>
          <a:p>
            <a:pPr indent="0" lvl="0" marL="0" rtl="0" algn="l">
              <a:lnSpc>
                <a:spcPct val="100000"/>
              </a:lnSpc>
              <a:spcBef>
                <a:spcPts val="0"/>
              </a:spcBef>
              <a:spcAft>
                <a:spcPts val="0"/>
              </a:spcAft>
              <a:buSzPts val="1100"/>
              <a:buNone/>
            </a:pPr>
            <a:r>
              <a:rPr lang="en"/>
              <a:t>CUSTOMER AGE</a:t>
            </a:r>
            <a:endParaRPr/>
          </a:p>
          <a:p>
            <a:pPr indent="0" lvl="0" marL="0" rtl="0" algn="l">
              <a:lnSpc>
                <a:spcPct val="100000"/>
              </a:lnSpc>
              <a:spcBef>
                <a:spcPts val="0"/>
              </a:spcBef>
              <a:spcAft>
                <a:spcPts val="0"/>
              </a:spcAft>
              <a:buSzPts val="1100"/>
              <a:buNone/>
            </a:pPr>
            <a:r>
              <a:rPr lang="en"/>
              <a:t>CUSTOMER INCOME</a:t>
            </a:r>
            <a:endParaRPr/>
          </a:p>
          <a:p>
            <a:pPr indent="0" lvl="0" marL="0" rtl="0" algn="l">
              <a:lnSpc>
                <a:spcPct val="100000"/>
              </a:lnSpc>
              <a:spcBef>
                <a:spcPts val="0"/>
              </a:spcBef>
              <a:spcAft>
                <a:spcPts val="0"/>
              </a:spcAft>
              <a:buSzPts val="1100"/>
              <a:buNone/>
            </a:pPr>
            <a:r>
              <a:rPr lang="en"/>
              <a:t>PURCHASE HISTORY</a:t>
            </a:r>
            <a:endParaRPr/>
          </a:p>
          <a:p>
            <a:pPr indent="0" lvl="0" marL="0" rtl="0" algn="l">
              <a:lnSpc>
                <a:spcPct val="115000"/>
              </a:lnSpc>
              <a:spcBef>
                <a:spcPts val="1200"/>
              </a:spcBef>
              <a:spcAft>
                <a:spcPts val="0"/>
              </a:spcAft>
              <a:buClr>
                <a:schemeClr val="dk1"/>
              </a:buClr>
              <a:buSzPts val="1100"/>
              <a:buFont typeface="Arial"/>
              <a:buNone/>
            </a:pPr>
            <a:r>
              <a:rPr lang="en"/>
              <a:t>Transaction ID: The ID of each individual transaction.</a:t>
            </a:r>
            <a:endParaRPr/>
          </a:p>
          <a:p>
            <a:pPr indent="0" lvl="0" marL="0" rtl="0" algn="l">
              <a:lnSpc>
                <a:spcPct val="115000"/>
              </a:lnSpc>
              <a:spcBef>
                <a:spcPts val="1200"/>
              </a:spcBef>
              <a:spcAft>
                <a:spcPts val="0"/>
              </a:spcAft>
              <a:buClr>
                <a:schemeClr val="dk1"/>
              </a:buClr>
              <a:buSzPts val="1100"/>
              <a:buFont typeface="Arial"/>
              <a:buNone/>
            </a:pPr>
            <a:r>
              <a:rPr lang="en"/>
              <a:t>Product ID: The ID of the product purchased.</a:t>
            </a:r>
            <a:endParaRPr/>
          </a:p>
          <a:p>
            <a:pPr indent="0" lvl="0" marL="0" rtl="0" algn="l">
              <a:lnSpc>
                <a:spcPct val="115000"/>
              </a:lnSpc>
              <a:spcBef>
                <a:spcPts val="1200"/>
              </a:spcBef>
              <a:spcAft>
                <a:spcPts val="0"/>
              </a:spcAft>
              <a:buClr>
                <a:schemeClr val="dk1"/>
              </a:buClr>
              <a:buSzPts val="1100"/>
              <a:buFont typeface="Arial"/>
              <a:buNone/>
            </a:pPr>
            <a:r>
              <a:rPr lang="en"/>
              <a:t>Quantity: The quantity of the product sold.</a:t>
            </a:r>
            <a:endParaRPr/>
          </a:p>
          <a:p>
            <a:pPr indent="0" lvl="0" marL="0" rtl="0" algn="l">
              <a:lnSpc>
                <a:spcPct val="115000"/>
              </a:lnSpc>
              <a:spcBef>
                <a:spcPts val="1200"/>
              </a:spcBef>
              <a:spcAft>
                <a:spcPts val="0"/>
              </a:spcAft>
              <a:buClr>
                <a:schemeClr val="dk1"/>
              </a:buClr>
              <a:buSzPts val="1100"/>
              <a:buFont typeface="Arial"/>
              <a:buNone/>
            </a:pPr>
            <a:r>
              <a:rPr lang="en"/>
              <a:t>Sales Amount</a:t>
            </a:r>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rPr>
              <a:t>Affordability vs. Quality</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Higher Costs</a:t>
            </a:r>
            <a:r>
              <a:rPr lang="en">
                <a:solidFill>
                  <a:schemeClr val="dk1"/>
                </a:solidFill>
              </a:rPr>
              <a:t>: Healthy food products, especially those that are organic or sustainably sourced, can cost </a:t>
            </a:r>
            <a:r>
              <a:rPr b="1" lang="en">
                <a:solidFill>
                  <a:schemeClr val="dk1"/>
                </a:solidFill>
              </a:rPr>
              <a:t>20-30% more</a:t>
            </a:r>
            <a:r>
              <a:rPr lang="en">
                <a:solidFill>
                  <a:schemeClr val="dk1"/>
                </a:solidFill>
              </a:rPr>
              <a:t> to produce compared to conventional items. This production cost drives up retail prices, making affordability a core challenge.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Price Accessibility Goal</a:t>
            </a:r>
            <a:r>
              <a:rPr lang="en">
                <a:solidFill>
                  <a:schemeClr val="dk1"/>
                </a:solidFill>
              </a:rPr>
              <a:t>: The Good Grocer aims to reduce the price premium of healthy items by </a:t>
            </a:r>
            <a:r>
              <a:rPr b="1" lang="en">
                <a:solidFill>
                  <a:schemeClr val="dk1"/>
                </a:solidFill>
              </a:rPr>
              <a:t>10-15%</a:t>
            </a:r>
            <a:r>
              <a:rPr lang="en">
                <a:solidFill>
                  <a:schemeClr val="dk1"/>
                </a:solidFill>
              </a:rPr>
              <a:t> to make them accessible to a wider audience, especially targeting lower-income or price-sensitive customers.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Customer Segmentation</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Diverse Customer Needs</a:t>
            </a:r>
            <a:r>
              <a:rPr lang="en">
                <a:solidFill>
                  <a:schemeClr val="dk1"/>
                </a:solidFill>
              </a:rPr>
              <a:t>: Among The Good Grocer’s customer base, approximately </a:t>
            </a:r>
            <a:r>
              <a:rPr b="1" lang="en">
                <a:solidFill>
                  <a:schemeClr val="dk1"/>
                </a:solidFill>
              </a:rPr>
              <a:t>40%</a:t>
            </a:r>
            <a:r>
              <a:rPr lang="en">
                <a:solidFill>
                  <a:schemeClr val="dk1"/>
                </a:solidFill>
              </a:rPr>
              <a:t> are price-sensitive, seeking the most affordable options. However, </a:t>
            </a:r>
            <a:r>
              <a:rPr b="1" lang="en">
                <a:solidFill>
                  <a:schemeClr val="dk1"/>
                </a:solidFill>
              </a:rPr>
              <a:t>35%</a:t>
            </a:r>
            <a:r>
              <a:rPr lang="en">
                <a:solidFill>
                  <a:schemeClr val="dk1"/>
                </a:solidFill>
              </a:rPr>
              <a:t> prioritize quality over cost, often opting for premium products.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Balancing Affordability and Demand</a:t>
            </a:r>
            <a:r>
              <a:rPr lang="en">
                <a:solidFill>
                  <a:schemeClr val="dk1"/>
                </a:solidFill>
              </a:rPr>
              <a:t>: Reaching and retaining these price-sensitive groups, without alienating higher-spending customers, is critical for maximizing market share across segments.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Market Positioning</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Competitive Landscape</a:t>
            </a:r>
            <a:r>
              <a:rPr lang="en">
                <a:solidFill>
                  <a:schemeClr val="dk1"/>
                </a:solidFill>
              </a:rPr>
              <a:t>: The healthy food market, valued at approximately </a:t>
            </a:r>
            <a:r>
              <a:rPr b="1" lang="en">
                <a:solidFill>
                  <a:schemeClr val="dk1"/>
                </a:solidFill>
              </a:rPr>
              <a:t>$800 billion globally</a:t>
            </a:r>
            <a:r>
              <a:rPr lang="en">
                <a:solidFill>
                  <a:schemeClr val="dk1"/>
                </a:solidFill>
              </a:rPr>
              <a:t> and growing at </a:t>
            </a:r>
            <a:r>
              <a:rPr b="1" lang="en">
                <a:solidFill>
                  <a:schemeClr val="dk1"/>
                </a:solidFill>
              </a:rPr>
              <a:t>7% CAGR</a:t>
            </a:r>
            <a:r>
              <a:rPr lang="en">
                <a:solidFill>
                  <a:schemeClr val="dk1"/>
                </a:solidFill>
              </a:rPr>
              <a:t>, is increasingly competitive. Other retailers in this space often command a </a:t>
            </a:r>
            <a:r>
              <a:rPr b="1" lang="en">
                <a:solidFill>
                  <a:schemeClr val="dk1"/>
                </a:solidFill>
              </a:rPr>
              <a:t>20-50% price premium</a:t>
            </a:r>
            <a:r>
              <a:rPr lang="en">
                <a:solidFill>
                  <a:schemeClr val="dk1"/>
                </a:solidFill>
              </a:rPr>
              <a:t> on health-focused products, appealing to high-income segments.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Differentiation Strategy</a:t>
            </a:r>
            <a:r>
              <a:rPr lang="en">
                <a:solidFill>
                  <a:schemeClr val="dk1"/>
                </a:solidFill>
              </a:rPr>
              <a:t>: The Good Grocer seeks to differentiate by offering healthy, affordable options, aiming to capture a larger portion of this market while competing against both premium health-focused and conventional grocery stores.</a:t>
            </a:r>
            <a:endParaRPr>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43"/>
          <p:cNvSpPr txBox="1"/>
          <p:nvPr>
            <p:ph type="ctrTitle"/>
          </p:nvPr>
        </p:nvSpPr>
        <p:spPr>
          <a:xfrm>
            <a:off x="3583825" y="1330313"/>
            <a:ext cx="4846800" cy="1572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191919"/>
              </a:buClr>
              <a:buSzPts val="5200"/>
              <a:buNone/>
              <a:defRPr b="0" sz="48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0" name="Google Shape;10;p43"/>
          <p:cNvSpPr txBox="1"/>
          <p:nvPr>
            <p:ph idx="1" type="subTitle"/>
          </p:nvPr>
        </p:nvSpPr>
        <p:spPr>
          <a:xfrm>
            <a:off x="3583825" y="3583638"/>
            <a:ext cx="3881400" cy="475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600">
                <a:solidFill>
                  <a:schemeClr val="dk1"/>
                </a:solidFill>
                <a:latin typeface="Hind"/>
                <a:ea typeface="Hind"/>
                <a:cs typeface="Hind"/>
                <a:sym typeface="Hind"/>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11" name="Google Shape;11;p43"/>
          <p:cNvPicPr preferRelativeResize="0"/>
          <p:nvPr/>
        </p:nvPicPr>
        <p:blipFill rotWithShape="1">
          <a:blip r:embed="rId2">
            <a:alphaModFix/>
          </a:blip>
          <a:srcRect b="0" l="49" r="59" t="0"/>
          <a:stretch/>
        </p:blipFill>
        <p:spPr>
          <a:xfrm>
            <a:off x="75" y="0"/>
            <a:ext cx="9143925" cy="514350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82" name="Shape 82"/>
        <p:cNvGrpSpPr/>
        <p:nvPr/>
      </p:nvGrpSpPr>
      <p:grpSpPr>
        <a:xfrm>
          <a:off x="0" y="0"/>
          <a:ext cx="0" cy="0"/>
          <a:chOff x="0" y="0"/>
          <a:chExt cx="0" cy="0"/>
        </a:xfrm>
      </p:grpSpPr>
      <p:sp>
        <p:nvSpPr>
          <p:cNvPr id="83" name="Google Shape;83;p5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4" name="Google Shape;84;p51"/>
          <p:cNvSpPr txBox="1"/>
          <p:nvPr>
            <p:ph idx="1" type="subTitle"/>
          </p:nvPr>
        </p:nvSpPr>
        <p:spPr>
          <a:xfrm>
            <a:off x="720000" y="1825491"/>
            <a:ext cx="2472900" cy="837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5" name="Google Shape;85;p51"/>
          <p:cNvSpPr txBox="1"/>
          <p:nvPr>
            <p:ph idx="2" type="subTitle"/>
          </p:nvPr>
        </p:nvSpPr>
        <p:spPr>
          <a:xfrm>
            <a:off x="3329903" y="1825475"/>
            <a:ext cx="2472900" cy="837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6" name="Google Shape;86;p51"/>
          <p:cNvSpPr txBox="1"/>
          <p:nvPr>
            <p:ph idx="3" type="subTitle"/>
          </p:nvPr>
        </p:nvSpPr>
        <p:spPr>
          <a:xfrm>
            <a:off x="720000" y="3610852"/>
            <a:ext cx="2472900" cy="837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7" name="Google Shape;87;p51"/>
          <p:cNvSpPr txBox="1"/>
          <p:nvPr>
            <p:ph idx="4" type="subTitle"/>
          </p:nvPr>
        </p:nvSpPr>
        <p:spPr>
          <a:xfrm>
            <a:off x="3329900" y="3610849"/>
            <a:ext cx="2472900" cy="837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8" name="Google Shape;88;p51"/>
          <p:cNvSpPr txBox="1"/>
          <p:nvPr>
            <p:ph idx="5" type="subTitle"/>
          </p:nvPr>
        </p:nvSpPr>
        <p:spPr>
          <a:xfrm>
            <a:off x="5939799" y="1825475"/>
            <a:ext cx="2472900" cy="837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9" name="Google Shape;89;p51"/>
          <p:cNvSpPr txBox="1"/>
          <p:nvPr>
            <p:ph idx="6" type="subTitle"/>
          </p:nvPr>
        </p:nvSpPr>
        <p:spPr>
          <a:xfrm>
            <a:off x="5939799" y="3610849"/>
            <a:ext cx="2472900" cy="837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0" name="Google Shape;90;p51"/>
          <p:cNvSpPr txBox="1"/>
          <p:nvPr>
            <p:ph idx="7" type="subTitle"/>
          </p:nvPr>
        </p:nvSpPr>
        <p:spPr>
          <a:xfrm>
            <a:off x="720000" y="1129775"/>
            <a:ext cx="2472900" cy="69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2000">
                <a:solidFill>
                  <a:schemeClr val="dk1"/>
                </a:solidFill>
                <a:latin typeface="Heebo Medium"/>
                <a:ea typeface="Heebo Medium"/>
                <a:cs typeface="Heebo Medium"/>
                <a:sym typeface="Heebo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91" name="Google Shape;91;p51"/>
          <p:cNvSpPr txBox="1"/>
          <p:nvPr>
            <p:ph idx="8" type="subTitle"/>
          </p:nvPr>
        </p:nvSpPr>
        <p:spPr>
          <a:xfrm>
            <a:off x="3329903" y="1129775"/>
            <a:ext cx="2472900" cy="69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2000">
                <a:solidFill>
                  <a:schemeClr val="dk1"/>
                </a:solidFill>
                <a:latin typeface="Heebo Medium"/>
                <a:ea typeface="Heebo Medium"/>
                <a:cs typeface="Heebo Medium"/>
                <a:sym typeface="Heebo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92" name="Google Shape;92;p51"/>
          <p:cNvSpPr txBox="1"/>
          <p:nvPr>
            <p:ph idx="9" type="subTitle"/>
          </p:nvPr>
        </p:nvSpPr>
        <p:spPr>
          <a:xfrm>
            <a:off x="5939799" y="1129775"/>
            <a:ext cx="2472900" cy="69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2000">
                <a:solidFill>
                  <a:schemeClr val="dk1"/>
                </a:solidFill>
                <a:latin typeface="Heebo Medium"/>
                <a:ea typeface="Heebo Medium"/>
                <a:cs typeface="Heebo Medium"/>
                <a:sym typeface="Heebo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93" name="Google Shape;93;p51"/>
          <p:cNvSpPr txBox="1"/>
          <p:nvPr>
            <p:ph idx="13" type="subTitle"/>
          </p:nvPr>
        </p:nvSpPr>
        <p:spPr>
          <a:xfrm>
            <a:off x="720000" y="2915147"/>
            <a:ext cx="2472900" cy="69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2000">
                <a:solidFill>
                  <a:schemeClr val="dk1"/>
                </a:solidFill>
                <a:latin typeface="Heebo Medium"/>
                <a:ea typeface="Heebo Medium"/>
                <a:cs typeface="Heebo Medium"/>
                <a:sym typeface="Heebo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94" name="Google Shape;94;p51"/>
          <p:cNvSpPr txBox="1"/>
          <p:nvPr>
            <p:ph idx="14" type="subTitle"/>
          </p:nvPr>
        </p:nvSpPr>
        <p:spPr>
          <a:xfrm>
            <a:off x="3329903" y="2915147"/>
            <a:ext cx="2472900" cy="69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2000">
                <a:solidFill>
                  <a:schemeClr val="dk1"/>
                </a:solidFill>
                <a:latin typeface="Heebo Medium"/>
                <a:ea typeface="Heebo Medium"/>
                <a:cs typeface="Heebo Medium"/>
                <a:sym typeface="Heebo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95" name="Google Shape;95;p51"/>
          <p:cNvSpPr txBox="1"/>
          <p:nvPr>
            <p:ph idx="15" type="subTitle"/>
          </p:nvPr>
        </p:nvSpPr>
        <p:spPr>
          <a:xfrm>
            <a:off x="5939799" y="2915147"/>
            <a:ext cx="2472900" cy="69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2000">
                <a:solidFill>
                  <a:schemeClr val="dk1"/>
                </a:solidFill>
                <a:latin typeface="Heebo Medium"/>
                <a:ea typeface="Heebo Medium"/>
                <a:cs typeface="Heebo Medium"/>
                <a:sym typeface="Heebo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pic>
        <p:nvPicPr>
          <p:cNvPr id="96" name="Google Shape;96;p51"/>
          <p:cNvPicPr preferRelativeResize="0"/>
          <p:nvPr/>
        </p:nvPicPr>
        <p:blipFill rotWithShape="1">
          <a:blip r:embed="rId2">
            <a:alphaModFix/>
          </a:blip>
          <a:srcRect b="0" l="49" r="59" t="0"/>
          <a:stretch/>
        </p:blipFill>
        <p:spPr>
          <a:xfrm>
            <a:off x="75" y="0"/>
            <a:ext cx="9143925" cy="5143503"/>
          </a:xfrm>
          <a:prstGeom prst="rect">
            <a:avLst/>
          </a:prstGeom>
          <a:noFill/>
          <a:ln>
            <a:noFill/>
          </a:ln>
        </p:spPr>
      </p:pic>
      <p:sp>
        <p:nvSpPr>
          <p:cNvPr id="97" name="Google Shape;97;p51"/>
          <p:cNvSpPr/>
          <p:nvPr/>
        </p:nvSpPr>
        <p:spPr>
          <a:xfrm>
            <a:off x="73625" y="0"/>
            <a:ext cx="487200" cy="5143500"/>
          </a:xfrm>
          <a:prstGeom prst="parallelogram">
            <a:avLst>
              <a:gd fmla="val 25000"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cxnSp>
        <p:nvCxnSpPr>
          <p:cNvPr id="98" name="Google Shape;98;p51"/>
          <p:cNvCxnSpPr/>
          <p:nvPr/>
        </p:nvCxnSpPr>
        <p:spPr>
          <a:xfrm>
            <a:off x="713225" y="4680200"/>
            <a:ext cx="7712100" cy="0"/>
          </a:xfrm>
          <a:prstGeom prst="straightConnector1">
            <a:avLst/>
          </a:prstGeom>
          <a:noFill/>
          <a:ln cap="flat" cmpd="sng" w="19050">
            <a:solidFill>
              <a:schemeClr val="dk2"/>
            </a:solidFill>
            <a:prstDash val="dot"/>
            <a:round/>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9" name="Shape 99"/>
        <p:cNvGrpSpPr/>
        <p:nvPr/>
      </p:nvGrpSpPr>
      <p:grpSpPr>
        <a:xfrm>
          <a:off x="0" y="0"/>
          <a:ext cx="0" cy="0"/>
          <a:chOff x="0" y="0"/>
          <a:chExt cx="0" cy="0"/>
        </a:xfrm>
      </p:grpSpPr>
      <p:sp>
        <p:nvSpPr>
          <p:cNvPr id="100" name="Google Shape;100;p52"/>
          <p:cNvSpPr txBox="1"/>
          <p:nvPr>
            <p:ph hasCustomPrompt="1" type="title"/>
          </p:nvPr>
        </p:nvSpPr>
        <p:spPr>
          <a:xfrm>
            <a:off x="4248500" y="1534925"/>
            <a:ext cx="3709200" cy="104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9600"/>
              <a:buNone/>
              <a:defRPr sz="60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01" name="Google Shape;101;p52"/>
          <p:cNvSpPr txBox="1"/>
          <p:nvPr>
            <p:ph idx="1" type="subTitle"/>
          </p:nvPr>
        </p:nvSpPr>
        <p:spPr>
          <a:xfrm>
            <a:off x="4248500" y="2930550"/>
            <a:ext cx="3709200" cy="67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pic>
        <p:nvPicPr>
          <p:cNvPr id="102" name="Google Shape;102;p52"/>
          <p:cNvPicPr preferRelativeResize="0"/>
          <p:nvPr/>
        </p:nvPicPr>
        <p:blipFill rotWithShape="1">
          <a:blip r:embed="rId2">
            <a:alphaModFix/>
          </a:blip>
          <a:srcRect b="0" l="49" r="59" t="0"/>
          <a:stretch/>
        </p:blipFill>
        <p:spPr>
          <a:xfrm>
            <a:off x="75" y="0"/>
            <a:ext cx="9143925" cy="5143503"/>
          </a:xfrm>
          <a:prstGeom prst="rect">
            <a:avLst/>
          </a:prstGeom>
          <a:noFill/>
          <a:ln>
            <a:noFill/>
          </a:ln>
        </p:spPr>
      </p:pic>
      <p:cxnSp>
        <p:nvCxnSpPr>
          <p:cNvPr id="103" name="Google Shape;103;p52"/>
          <p:cNvCxnSpPr/>
          <p:nvPr/>
        </p:nvCxnSpPr>
        <p:spPr>
          <a:xfrm>
            <a:off x="3515600" y="463300"/>
            <a:ext cx="4915200" cy="0"/>
          </a:xfrm>
          <a:prstGeom prst="straightConnector1">
            <a:avLst/>
          </a:prstGeom>
          <a:noFill/>
          <a:ln cap="flat" cmpd="sng" w="19050">
            <a:solidFill>
              <a:schemeClr val="dk2"/>
            </a:solidFill>
            <a:prstDash val="dot"/>
            <a:round/>
            <a:headEnd len="sm" w="sm" type="none"/>
            <a:tailEnd len="sm" w="sm" type="none"/>
          </a:ln>
        </p:spPr>
      </p:cxnSp>
      <p:cxnSp>
        <p:nvCxnSpPr>
          <p:cNvPr id="104" name="Google Shape;104;p52"/>
          <p:cNvCxnSpPr/>
          <p:nvPr/>
        </p:nvCxnSpPr>
        <p:spPr>
          <a:xfrm>
            <a:off x="3515600" y="4680200"/>
            <a:ext cx="4915200" cy="0"/>
          </a:xfrm>
          <a:prstGeom prst="straightConnector1">
            <a:avLst/>
          </a:prstGeom>
          <a:noFill/>
          <a:ln cap="flat" cmpd="sng" w="19050">
            <a:solidFill>
              <a:schemeClr val="dk2"/>
            </a:solidFill>
            <a:prstDash val="dot"/>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105" name="Shape 105"/>
        <p:cNvGrpSpPr/>
        <p:nvPr/>
      </p:nvGrpSpPr>
      <p:grpSpPr>
        <a:xfrm>
          <a:off x="0" y="0"/>
          <a:ext cx="0" cy="0"/>
          <a:chOff x="0" y="0"/>
          <a:chExt cx="0" cy="0"/>
        </a:xfrm>
      </p:grpSpPr>
      <p:sp>
        <p:nvSpPr>
          <p:cNvPr id="106" name="Google Shape;106;p5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pic>
        <p:nvPicPr>
          <p:cNvPr id="107" name="Google Shape;107;p53"/>
          <p:cNvPicPr preferRelativeResize="0"/>
          <p:nvPr/>
        </p:nvPicPr>
        <p:blipFill rotWithShape="1">
          <a:blip r:embed="rId2">
            <a:alphaModFix/>
          </a:blip>
          <a:srcRect b="0" l="49" r="59" t="0"/>
          <a:stretch/>
        </p:blipFill>
        <p:spPr>
          <a:xfrm>
            <a:off x="75" y="0"/>
            <a:ext cx="9143925" cy="5143503"/>
          </a:xfrm>
          <a:prstGeom prst="rect">
            <a:avLst/>
          </a:prstGeom>
          <a:noFill/>
          <a:ln>
            <a:noFill/>
          </a:ln>
        </p:spPr>
      </p:pic>
      <p:sp>
        <p:nvSpPr>
          <p:cNvPr id="108" name="Google Shape;108;p53"/>
          <p:cNvSpPr/>
          <p:nvPr/>
        </p:nvSpPr>
        <p:spPr>
          <a:xfrm>
            <a:off x="149825" y="0"/>
            <a:ext cx="487200" cy="5143500"/>
          </a:xfrm>
          <a:prstGeom prst="parallelogram">
            <a:avLst>
              <a:gd fmla="val 25000"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cxnSp>
        <p:nvCxnSpPr>
          <p:cNvPr id="109" name="Google Shape;109;p53"/>
          <p:cNvCxnSpPr/>
          <p:nvPr/>
        </p:nvCxnSpPr>
        <p:spPr>
          <a:xfrm>
            <a:off x="713225" y="4680200"/>
            <a:ext cx="7712100" cy="0"/>
          </a:xfrm>
          <a:prstGeom prst="straightConnector1">
            <a:avLst/>
          </a:prstGeom>
          <a:noFill/>
          <a:ln cap="flat" cmpd="sng" w="19050">
            <a:solidFill>
              <a:schemeClr val="dk2"/>
            </a:solidFill>
            <a:prstDash val="dot"/>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10" name="Shape 110"/>
        <p:cNvGrpSpPr/>
        <p:nvPr/>
      </p:nvGrpSpPr>
      <p:grpSpPr>
        <a:xfrm>
          <a:off x="0" y="0"/>
          <a:ext cx="0" cy="0"/>
          <a:chOff x="0" y="0"/>
          <a:chExt cx="0" cy="0"/>
        </a:xfrm>
      </p:grpSpPr>
      <p:sp>
        <p:nvSpPr>
          <p:cNvPr id="111" name="Google Shape;111;p54"/>
          <p:cNvSpPr txBox="1"/>
          <p:nvPr>
            <p:ph type="title"/>
          </p:nvPr>
        </p:nvSpPr>
        <p:spPr>
          <a:xfrm>
            <a:off x="713225" y="1658150"/>
            <a:ext cx="3233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12" name="Google Shape;112;p54"/>
          <p:cNvSpPr txBox="1"/>
          <p:nvPr>
            <p:ph idx="1" type="subTitle"/>
          </p:nvPr>
        </p:nvSpPr>
        <p:spPr>
          <a:xfrm>
            <a:off x="713225" y="2498950"/>
            <a:ext cx="3233100" cy="986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pic>
        <p:nvPicPr>
          <p:cNvPr id="113" name="Google Shape;113;p54"/>
          <p:cNvPicPr preferRelativeResize="0"/>
          <p:nvPr/>
        </p:nvPicPr>
        <p:blipFill rotWithShape="1">
          <a:blip r:embed="rId2">
            <a:alphaModFix/>
          </a:blip>
          <a:srcRect b="0" l="49" r="59" t="0"/>
          <a:stretch/>
        </p:blipFill>
        <p:spPr>
          <a:xfrm>
            <a:off x="75" y="0"/>
            <a:ext cx="9143925" cy="5143503"/>
          </a:xfrm>
          <a:prstGeom prst="rect">
            <a:avLst/>
          </a:prstGeom>
          <a:noFill/>
          <a:ln>
            <a:noFill/>
          </a:ln>
        </p:spPr>
      </p:pic>
      <p:cxnSp>
        <p:nvCxnSpPr>
          <p:cNvPr id="114" name="Google Shape;114;p54"/>
          <p:cNvCxnSpPr/>
          <p:nvPr/>
        </p:nvCxnSpPr>
        <p:spPr>
          <a:xfrm>
            <a:off x="713225" y="4680200"/>
            <a:ext cx="6196800" cy="0"/>
          </a:xfrm>
          <a:prstGeom prst="straightConnector1">
            <a:avLst/>
          </a:prstGeom>
          <a:noFill/>
          <a:ln cap="flat" cmpd="sng" w="19050">
            <a:solidFill>
              <a:schemeClr val="dk2"/>
            </a:solidFill>
            <a:prstDash val="dot"/>
            <a:round/>
            <a:headEnd len="sm" w="sm" type="none"/>
            <a:tailEnd len="sm" w="sm" type="none"/>
          </a:ln>
        </p:spPr>
      </p:cxnSp>
      <p:cxnSp>
        <p:nvCxnSpPr>
          <p:cNvPr id="115" name="Google Shape;115;p54"/>
          <p:cNvCxnSpPr/>
          <p:nvPr/>
        </p:nvCxnSpPr>
        <p:spPr>
          <a:xfrm>
            <a:off x="713225" y="463300"/>
            <a:ext cx="5694600" cy="0"/>
          </a:xfrm>
          <a:prstGeom prst="straightConnector1">
            <a:avLst/>
          </a:prstGeom>
          <a:noFill/>
          <a:ln cap="flat" cmpd="sng" w="19050">
            <a:solidFill>
              <a:schemeClr val="dk2"/>
            </a:solidFill>
            <a:prstDash val="dot"/>
            <a:round/>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116" name="Shape 116"/>
        <p:cNvGrpSpPr/>
        <p:nvPr/>
      </p:nvGrpSpPr>
      <p:grpSpPr>
        <a:xfrm>
          <a:off x="0" y="0"/>
          <a:ext cx="0" cy="0"/>
          <a:chOff x="0" y="0"/>
          <a:chExt cx="0" cy="0"/>
        </a:xfrm>
      </p:grpSpPr>
      <p:sp>
        <p:nvSpPr>
          <p:cNvPr id="117" name="Google Shape;117;p5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pic>
        <p:nvPicPr>
          <p:cNvPr id="118" name="Google Shape;118;p55"/>
          <p:cNvPicPr preferRelativeResize="0"/>
          <p:nvPr/>
        </p:nvPicPr>
        <p:blipFill rotWithShape="1">
          <a:blip r:embed="rId2">
            <a:alphaModFix/>
          </a:blip>
          <a:srcRect b="0" l="49" r="59" t="0"/>
          <a:stretch/>
        </p:blipFill>
        <p:spPr>
          <a:xfrm>
            <a:off x="75" y="0"/>
            <a:ext cx="9143925" cy="5143503"/>
          </a:xfrm>
          <a:prstGeom prst="rect">
            <a:avLst/>
          </a:prstGeom>
          <a:noFill/>
          <a:ln>
            <a:noFill/>
          </a:ln>
        </p:spPr>
      </p:pic>
      <p:sp>
        <p:nvSpPr>
          <p:cNvPr id="119" name="Google Shape;119;p55"/>
          <p:cNvSpPr/>
          <p:nvPr/>
        </p:nvSpPr>
        <p:spPr>
          <a:xfrm>
            <a:off x="8605400" y="0"/>
            <a:ext cx="487200" cy="5143500"/>
          </a:xfrm>
          <a:prstGeom prst="parallelogram">
            <a:avLst>
              <a:gd fmla="val 25000"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cxnSp>
        <p:nvCxnSpPr>
          <p:cNvPr id="120" name="Google Shape;120;p55"/>
          <p:cNvCxnSpPr/>
          <p:nvPr/>
        </p:nvCxnSpPr>
        <p:spPr>
          <a:xfrm>
            <a:off x="713225" y="4680200"/>
            <a:ext cx="7712100" cy="0"/>
          </a:xfrm>
          <a:prstGeom prst="straightConnector1">
            <a:avLst/>
          </a:prstGeom>
          <a:noFill/>
          <a:ln cap="flat" cmpd="sng" w="19050">
            <a:solidFill>
              <a:schemeClr val="dk2"/>
            </a:solidFill>
            <a:prstDash val="dot"/>
            <a:round/>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21" name="Shape 121"/>
        <p:cNvGrpSpPr/>
        <p:nvPr/>
      </p:nvGrpSpPr>
      <p:grpSpPr>
        <a:xfrm>
          <a:off x="0" y="0"/>
          <a:ext cx="0" cy="0"/>
          <a:chOff x="0" y="0"/>
          <a:chExt cx="0" cy="0"/>
        </a:xfrm>
      </p:grpSpPr>
      <p:pic>
        <p:nvPicPr>
          <p:cNvPr id="122" name="Google Shape;122;p57"/>
          <p:cNvPicPr preferRelativeResize="0"/>
          <p:nvPr/>
        </p:nvPicPr>
        <p:blipFill rotWithShape="1">
          <a:blip r:embed="rId2">
            <a:alphaModFix/>
          </a:blip>
          <a:srcRect b="0" l="49" r="59" t="0"/>
          <a:stretch/>
        </p:blipFill>
        <p:spPr>
          <a:xfrm>
            <a:off x="75" y="0"/>
            <a:ext cx="9143925" cy="5143503"/>
          </a:xfrm>
          <a:prstGeom prst="rect">
            <a:avLst/>
          </a:prstGeom>
          <a:noFill/>
          <a:ln>
            <a:noFill/>
          </a:ln>
        </p:spPr>
      </p:pic>
      <p:sp>
        <p:nvSpPr>
          <p:cNvPr id="123" name="Google Shape;123;p57"/>
          <p:cNvSpPr txBox="1"/>
          <p:nvPr>
            <p:ph type="title"/>
          </p:nvPr>
        </p:nvSpPr>
        <p:spPr>
          <a:xfrm>
            <a:off x="4069775" y="672200"/>
            <a:ext cx="3684600" cy="78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48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24" name="Google Shape;124;p57"/>
          <p:cNvSpPr txBox="1"/>
          <p:nvPr>
            <p:ph idx="1" type="subTitle"/>
          </p:nvPr>
        </p:nvSpPr>
        <p:spPr>
          <a:xfrm>
            <a:off x="4069775" y="1528813"/>
            <a:ext cx="3684600" cy="105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cxnSp>
        <p:nvCxnSpPr>
          <p:cNvPr id="125" name="Google Shape;125;p57"/>
          <p:cNvCxnSpPr/>
          <p:nvPr/>
        </p:nvCxnSpPr>
        <p:spPr>
          <a:xfrm>
            <a:off x="3875275" y="463300"/>
            <a:ext cx="4555500" cy="0"/>
          </a:xfrm>
          <a:prstGeom prst="straightConnector1">
            <a:avLst/>
          </a:prstGeom>
          <a:noFill/>
          <a:ln cap="flat" cmpd="sng" w="19050">
            <a:solidFill>
              <a:schemeClr val="dk2"/>
            </a:solidFill>
            <a:prstDash val="dot"/>
            <a:round/>
            <a:headEnd len="sm" w="sm" type="none"/>
            <a:tailEnd len="sm" w="sm" type="none"/>
          </a:ln>
        </p:spPr>
      </p:cxnSp>
      <p:cxnSp>
        <p:nvCxnSpPr>
          <p:cNvPr id="126" name="Google Shape;126;p57"/>
          <p:cNvCxnSpPr/>
          <p:nvPr/>
        </p:nvCxnSpPr>
        <p:spPr>
          <a:xfrm>
            <a:off x="3875275" y="4680188"/>
            <a:ext cx="4555500" cy="0"/>
          </a:xfrm>
          <a:prstGeom prst="straightConnector1">
            <a:avLst/>
          </a:prstGeom>
          <a:noFill/>
          <a:ln cap="flat" cmpd="sng" w="19050">
            <a:solidFill>
              <a:schemeClr val="dk2"/>
            </a:solidFill>
            <a:prstDash val="dot"/>
            <a:round/>
            <a:headEnd len="sm" w="sm" type="none"/>
            <a:tailEnd len="sm" w="sm" type="none"/>
          </a:ln>
        </p:spPr>
      </p:cxnSp>
      <p:sp>
        <p:nvSpPr>
          <p:cNvPr id="127" name="Google Shape;127;p57"/>
          <p:cNvSpPr txBox="1"/>
          <p:nvPr/>
        </p:nvSpPr>
        <p:spPr>
          <a:xfrm>
            <a:off x="4069775" y="3611950"/>
            <a:ext cx="4360800" cy="55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Hind"/>
                <a:ea typeface="Hind"/>
                <a:cs typeface="Hind"/>
                <a:sym typeface="Hind"/>
              </a:rPr>
              <a:t>CREDITS:</a:t>
            </a:r>
            <a:r>
              <a:rPr b="0" i="0" lang="en" sz="1000" u="none" cap="none" strike="noStrike">
                <a:solidFill>
                  <a:schemeClr val="dk1"/>
                </a:solidFill>
                <a:latin typeface="Hind"/>
                <a:ea typeface="Hind"/>
                <a:cs typeface="Hind"/>
                <a:sym typeface="Hind"/>
              </a:rPr>
              <a:t> This presentation template was created by </a:t>
            </a:r>
            <a:r>
              <a:rPr b="1" i="0" lang="en" sz="1000" u="sng" cap="none" strike="noStrike">
                <a:solidFill>
                  <a:schemeClr val="dk1"/>
                </a:solidFill>
                <a:latin typeface="Hind"/>
                <a:ea typeface="Hind"/>
                <a:cs typeface="Hind"/>
                <a:sym typeface="Hind"/>
                <a:hlinkClick r:id="rId3">
                  <a:extLst>
                    <a:ext uri="{A12FA001-AC4F-418D-AE19-62706E023703}">
                      <ahyp:hlinkClr val="tx"/>
                    </a:ext>
                  </a:extLst>
                </a:hlinkClick>
              </a:rPr>
              <a:t>Slidesgo</a:t>
            </a:r>
            <a:r>
              <a:rPr b="0" i="0" lang="en" sz="1000" u="none" cap="none" strike="noStrike">
                <a:solidFill>
                  <a:schemeClr val="dk1"/>
                </a:solidFill>
                <a:latin typeface="Hind"/>
                <a:ea typeface="Hind"/>
                <a:cs typeface="Hind"/>
                <a:sym typeface="Hind"/>
              </a:rPr>
              <a:t>, and includes icons by </a:t>
            </a:r>
            <a:r>
              <a:rPr b="1" i="0" lang="en" sz="1000" u="sng" cap="none" strike="noStrike">
                <a:solidFill>
                  <a:schemeClr val="dk1"/>
                </a:solidFill>
                <a:latin typeface="Hind"/>
                <a:ea typeface="Hind"/>
                <a:cs typeface="Hind"/>
                <a:sym typeface="Hind"/>
                <a:hlinkClick r:id="rId4">
                  <a:extLst>
                    <a:ext uri="{A12FA001-AC4F-418D-AE19-62706E023703}">
                      <ahyp:hlinkClr val="tx"/>
                    </a:ext>
                  </a:extLst>
                </a:hlinkClick>
              </a:rPr>
              <a:t>Flaticon</a:t>
            </a:r>
            <a:r>
              <a:rPr b="0" i="0" lang="en" sz="1000" u="none" cap="none" strike="noStrike">
                <a:solidFill>
                  <a:schemeClr val="dk1"/>
                </a:solidFill>
                <a:latin typeface="Hind"/>
                <a:ea typeface="Hind"/>
                <a:cs typeface="Hind"/>
                <a:sym typeface="Hind"/>
              </a:rPr>
              <a:t>, and infographics &amp; images by </a:t>
            </a:r>
            <a:r>
              <a:rPr b="1" i="0" lang="en" sz="1000" u="sng" cap="none" strike="noStrike">
                <a:solidFill>
                  <a:schemeClr val="dk1"/>
                </a:solidFill>
                <a:latin typeface="Hind"/>
                <a:ea typeface="Hind"/>
                <a:cs typeface="Hind"/>
                <a:sym typeface="Hind"/>
                <a:hlinkClick r:id="rId5">
                  <a:extLst>
                    <a:ext uri="{A12FA001-AC4F-418D-AE19-62706E023703}">
                      <ahyp:hlinkClr val="tx"/>
                    </a:ext>
                  </a:extLst>
                </a:hlinkClick>
              </a:rPr>
              <a:t>Freepik</a:t>
            </a:r>
            <a:r>
              <a:rPr b="0" i="0" lang="en" sz="1000" u="sng" cap="none" strike="noStrike">
                <a:solidFill>
                  <a:schemeClr val="dk1"/>
                </a:solidFill>
                <a:latin typeface="Hind"/>
                <a:ea typeface="Hind"/>
                <a:cs typeface="Hind"/>
                <a:sym typeface="Hind"/>
              </a:rPr>
              <a:t> </a:t>
            </a:r>
            <a:endParaRPr b="1" i="0" sz="1000" u="sng" cap="none" strike="noStrike">
              <a:solidFill>
                <a:schemeClr val="dk1"/>
              </a:solidFill>
              <a:latin typeface="Hind"/>
              <a:ea typeface="Hind"/>
              <a:cs typeface="Hind"/>
              <a:sym typeface="Hin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8" name="Shape 128"/>
        <p:cNvGrpSpPr/>
        <p:nvPr/>
      </p:nvGrpSpPr>
      <p:grpSpPr>
        <a:xfrm>
          <a:off x="0" y="0"/>
          <a:ext cx="0" cy="0"/>
          <a:chOff x="0" y="0"/>
          <a:chExt cx="0" cy="0"/>
        </a:xfrm>
      </p:grpSpPr>
      <p:sp>
        <p:nvSpPr>
          <p:cNvPr id="129" name="Google Shape;129;p5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30" name="Google Shape;130;p58"/>
          <p:cNvSpPr txBox="1"/>
          <p:nvPr>
            <p:ph idx="1" type="body"/>
          </p:nvPr>
        </p:nvSpPr>
        <p:spPr>
          <a:xfrm>
            <a:off x="720000" y="1456475"/>
            <a:ext cx="5237400" cy="30870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Font typeface="Hind Light"/>
              <a:buChar char="●"/>
              <a:defRPr/>
            </a:lvl1pPr>
            <a:lvl2pPr indent="-304800" lvl="1" marL="914400" algn="l">
              <a:lnSpc>
                <a:spcPct val="100000"/>
              </a:lnSpc>
              <a:spcBef>
                <a:spcPts val="0"/>
              </a:spcBef>
              <a:spcAft>
                <a:spcPts val="0"/>
              </a:spcAft>
              <a:buSzPts val="1200"/>
              <a:buFont typeface="Nunito Light"/>
              <a:buChar char="○"/>
              <a:defRPr/>
            </a:lvl2pPr>
            <a:lvl3pPr indent="-304800" lvl="2" marL="1371600" algn="l">
              <a:lnSpc>
                <a:spcPct val="100000"/>
              </a:lnSpc>
              <a:spcBef>
                <a:spcPts val="0"/>
              </a:spcBef>
              <a:spcAft>
                <a:spcPts val="0"/>
              </a:spcAft>
              <a:buSzPts val="1200"/>
              <a:buFont typeface="Nunito Light"/>
              <a:buChar char="■"/>
              <a:defRPr/>
            </a:lvl3pPr>
            <a:lvl4pPr indent="-304800" lvl="3" marL="1828800" algn="l">
              <a:lnSpc>
                <a:spcPct val="100000"/>
              </a:lnSpc>
              <a:spcBef>
                <a:spcPts val="0"/>
              </a:spcBef>
              <a:spcAft>
                <a:spcPts val="0"/>
              </a:spcAft>
              <a:buSzPts val="1200"/>
              <a:buFont typeface="Nunito Light"/>
              <a:buChar char="●"/>
              <a:defRPr/>
            </a:lvl4pPr>
            <a:lvl5pPr indent="-304800" lvl="4" marL="2286000" algn="l">
              <a:lnSpc>
                <a:spcPct val="100000"/>
              </a:lnSpc>
              <a:spcBef>
                <a:spcPts val="0"/>
              </a:spcBef>
              <a:spcAft>
                <a:spcPts val="0"/>
              </a:spcAft>
              <a:buSzPts val="1200"/>
              <a:buFont typeface="Nunito Light"/>
              <a:buChar char="○"/>
              <a:defRPr/>
            </a:lvl5pPr>
            <a:lvl6pPr indent="-304800" lvl="5" marL="2743200" algn="l">
              <a:lnSpc>
                <a:spcPct val="100000"/>
              </a:lnSpc>
              <a:spcBef>
                <a:spcPts val="0"/>
              </a:spcBef>
              <a:spcAft>
                <a:spcPts val="0"/>
              </a:spcAft>
              <a:buSzPts val="1200"/>
              <a:buFont typeface="Nunito Light"/>
              <a:buChar char="■"/>
              <a:defRPr/>
            </a:lvl6pPr>
            <a:lvl7pPr indent="-304800" lvl="6" marL="3200400" algn="l">
              <a:lnSpc>
                <a:spcPct val="100000"/>
              </a:lnSpc>
              <a:spcBef>
                <a:spcPts val="0"/>
              </a:spcBef>
              <a:spcAft>
                <a:spcPts val="0"/>
              </a:spcAft>
              <a:buSzPts val="1200"/>
              <a:buFont typeface="Nunito Light"/>
              <a:buChar char="●"/>
              <a:defRPr/>
            </a:lvl7pPr>
            <a:lvl8pPr indent="-304800" lvl="7" marL="3657600" algn="l">
              <a:lnSpc>
                <a:spcPct val="100000"/>
              </a:lnSpc>
              <a:spcBef>
                <a:spcPts val="0"/>
              </a:spcBef>
              <a:spcAft>
                <a:spcPts val="0"/>
              </a:spcAft>
              <a:buSzPts val="1200"/>
              <a:buFont typeface="Nunito Light"/>
              <a:buChar char="○"/>
              <a:defRPr/>
            </a:lvl8pPr>
            <a:lvl9pPr indent="-304800" lvl="8" marL="4114800" algn="l">
              <a:lnSpc>
                <a:spcPct val="100000"/>
              </a:lnSpc>
              <a:spcBef>
                <a:spcPts val="0"/>
              </a:spcBef>
              <a:spcAft>
                <a:spcPts val="0"/>
              </a:spcAft>
              <a:buSzPts val="1200"/>
              <a:buFont typeface="Nunito Light"/>
              <a:buChar char="■"/>
              <a:defRPr/>
            </a:lvl9pPr>
          </a:lstStyle>
          <a:p/>
        </p:txBody>
      </p:sp>
      <p:pic>
        <p:nvPicPr>
          <p:cNvPr id="131" name="Google Shape;131;p58"/>
          <p:cNvPicPr preferRelativeResize="0"/>
          <p:nvPr/>
        </p:nvPicPr>
        <p:blipFill rotWithShape="1">
          <a:blip r:embed="rId2">
            <a:alphaModFix/>
          </a:blip>
          <a:srcRect b="0" l="49" r="59" t="0"/>
          <a:stretch/>
        </p:blipFill>
        <p:spPr>
          <a:xfrm>
            <a:off x="75" y="0"/>
            <a:ext cx="9143925" cy="5143503"/>
          </a:xfrm>
          <a:prstGeom prst="rect">
            <a:avLst/>
          </a:prstGeom>
          <a:noFill/>
          <a:ln>
            <a:noFill/>
          </a:ln>
        </p:spPr>
      </p:pic>
      <p:cxnSp>
        <p:nvCxnSpPr>
          <p:cNvPr id="132" name="Google Shape;132;p58"/>
          <p:cNvCxnSpPr/>
          <p:nvPr/>
        </p:nvCxnSpPr>
        <p:spPr>
          <a:xfrm>
            <a:off x="713225" y="4680200"/>
            <a:ext cx="6196800" cy="0"/>
          </a:xfrm>
          <a:prstGeom prst="straightConnector1">
            <a:avLst/>
          </a:prstGeom>
          <a:noFill/>
          <a:ln cap="flat" cmpd="sng" w="19050">
            <a:solidFill>
              <a:schemeClr val="dk2"/>
            </a:solidFill>
            <a:prstDash val="dot"/>
            <a:round/>
            <a:headEnd len="sm" w="sm" type="none"/>
            <a:tailEnd len="sm" w="sm" type="none"/>
          </a:ln>
        </p:spPr>
      </p:cxnSp>
      <p:cxnSp>
        <p:nvCxnSpPr>
          <p:cNvPr id="133" name="Google Shape;133;p58"/>
          <p:cNvCxnSpPr/>
          <p:nvPr/>
        </p:nvCxnSpPr>
        <p:spPr>
          <a:xfrm>
            <a:off x="713225" y="463300"/>
            <a:ext cx="5694600" cy="0"/>
          </a:xfrm>
          <a:prstGeom prst="straightConnector1">
            <a:avLst/>
          </a:prstGeom>
          <a:noFill/>
          <a:ln cap="flat" cmpd="sng" w="19050">
            <a:solidFill>
              <a:schemeClr val="dk2"/>
            </a:solidFill>
            <a:prstDash val="dot"/>
            <a:round/>
            <a:headEnd len="sm" w="sm" type="none"/>
            <a:tailEnd len="sm" w="sm" type="none"/>
          </a:ln>
        </p:spPr>
      </p:cxnSp>
      <p:sp>
        <p:nvSpPr>
          <p:cNvPr id="134" name="Google Shape;134;p58"/>
          <p:cNvSpPr/>
          <p:nvPr/>
        </p:nvSpPr>
        <p:spPr>
          <a:xfrm flipH="1">
            <a:off x="6587400" y="0"/>
            <a:ext cx="2415900" cy="5143500"/>
          </a:xfrm>
          <a:prstGeom prst="parallelogram">
            <a:avLst>
              <a:gd fmla="val 25000"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pic>
        <p:nvPicPr>
          <p:cNvPr id="136" name="Google Shape;136;p62"/>
          <p:cNvPicPr preferRelativeResize="0"/>
          <p:nvPr/>
        </p:nvPicPr>
        <p:blipFill rotWithShape="1">
          <a:blip r:embed="rId2">
            <a:alphaModFix/>
          </a:blip>
          <a:srcRect b="0" l="49" r="59" t="0"/>
          <a:stretch/>
        </p:blipFill>
        <p:spPr>
          <a:xfrm>
            <a:off x="75" y="0"/>
            <a:ext cx="9143925" cy="5143503"/>
          </a:xfrm>
          <a:prstGeom prst="rect">
            <a:avLst/>
          </a:prstGeom>
          <a:noFill/>
          <a:ln>
            <a:noFill/>
          </a:ln>
        </p:spPr>
      </p:pic>
      <p:sp>
        <p:nvSpPr>
          <p:cNvPr id="137" name="Google Shape;137;p62"/>
          <p:cNvSpPr txBox="1"/>
          <p:nvPr>
            <p:ph type="title"/>
          </p:nvPr>
        </p:nvSpPr>
        <p:spPr>
          <a:xfrm>
            <a:off x="828600" y="1307100"/>
            <a:ext cx="4508100" cy="25293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SzPts val="4800"/>
              <a:buNone/>
              <a:defRPr sz="10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cxnSp>
        <p:nvCxnSpPr>
          <p:cNvPr id="138" name="Google Shape;138;p62"/>
          <p:cNvCxnSpPr/>
          <p:nvPr/>
        </p:nvCxnSpPr>
        <p:spPr>
          <a:xfrm>
            <a:off x="713225" y="4680200"/>
            <a:ext cx="6196800" cy="0"/>
          </a:xfrm>
          <a:prstGeom prst="straightConnector1">
            <a:avLst/>
          </a:prstGeom>
          <a:noFill/>
          <a:ln cap="flat" cmpd="sng" w="19050">
            <a:solidFill>
              <a:schemeClr val="dk2"/>
            </a:solidFill>
            <a:prstDash val="dot"/>
            <a:round/>
            <a:headEnd len="sm" w="sm" type="none"/>
            <a:tailEnd len="sm" w="sm" type="none"/>
          </a:ln>
        </p:spPr>
      </p:cxnSp>
      <p:sp>
        <p:nvSpPr>
          <p:cNvPr id="139" name="Google Shape;139;p62"/>
          <p:cNvSpPr/>
          <p:nvPr/>
        </p:nvSpPr>
        <p:spPr>
          <a:xfrm flipH="1">
            <a:off x="6663600" y="0"/>
            <a:ext cx="2415900" cy="5143500"/>
          </a:xfrm>
          <a:prstGeom prst="parallelogram">
            <a:avLst>
              <a:gd fmla="val 25000"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cxnSp>
        <p:nvCxnSpPr>
          <p:cNvPr id="140" name="Google Shape;140;p62"/>
          <p:cNvCxnSpPr/>
          <p:nvPr/>
        </p:nvCxnSpPr>
        <p:spPr>
          <a:xfrm>
            <a:off x="713225" y="463300"/>
            <a:ext cx="5694600" cy="0"/>
          </a:xfrm>
          <a:prstGeom prst="straightConnector1">
            <a:avLst/>
          </a:prstGeom>
          <a:noFill/>
          <a:ln cap="flat" cmpd="sng" w="19050">
            <a:solidFill>
              <a:schemeClr val="dk2"/>
            </a:solidFill>
            <a:prstDash val="dot"/>
            <a:round/>
            <a:headEnd len="sm" w="sm" type="none"/>
            <a:tailEnd len="sm" w="sm"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1" name="Shape 141"/>
        <p:cNvGrpSpPr/>
        <p:nvPr/>
      </p:nvGrpSpPr>
      <p:grpSpPr>
        <a:xfrm>
          <a:off x="0" y="0"/>
          <a:ext cx="0" cy="0"/>
          <a:chOff x="0" y="0"/>
          <a:chExt cx="0" cy="0"/>
        </a:xfrm>
      </p:grpSpPr>
      <p:pic>
        <p:nvPicPr>
          <p:cNvPr id="142" name="Google Shape;142;p63"/>
          <p:cNvPicPr preferRelativeResize="0"/>
          <p:nvPr/>
        </p:nvPicPr>
        <p:blipFill rotWithShape="1">
          <a:blip r:embed="rId2">
            <a:alphaModFix/>
          </a:blip>
          <a:srcRect b="0" l="49" r="59" t="0"/>
          <a:stretch/>
        </p:blipFill>
        <p:spPr>
          <a:xfrm>
            <a:off x="75" y="0"/>
            <a:ext cx="9143925" cy="5143503"/>
          </a:xfrm>
          <a:prstGeom prst="rect">
            <a:avLst/>
          </a:prstGeom>
          <a:noFill/>
          <a:ln>
            <a:noFill/>
          </a:ln>
        </p:spPr>
      </p:pic>
      <p:sp>
        <p:nvSpPr>
          <p:cNvPr id="143" name="Google Shape;143;p63"/>
          <p:cNvSpPr txBox="1"/>
          <p:nvPr>
            <p:ph type="title"/>
          </p:nvPr>
        </p:nvSpPr>
        <p:spPr>
          <a:xfrm>
            <a:off x="2135550" y="1189100"/>
            <a:ext cx="4872900" cy="196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150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144" name="Google Shape;144;p63"/>
          <p:cNvSpPr txBox="1"/>
          <p:nvPr>
            <p:ph idx="1" type="subTitle"/>
          </p:nvPr>
        </p:nvSpPr>
        <p:spPr>
          <a:xfrm>
            <a:off x="2135550" y="3153500"/>
            <a:ext cx="4872900" cy="67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cxnSp>
        <p:nvCxnSpPr>
          <p:cNvPr id="145" name="Google Shape;145;p63"/>
          <p:cNvCxnSpPr/>
          <p:nvPr/>
        </p:nvCxnSpPr>
        <p:spPr>
          <a:xfrm>
            <a:off x="713225" y="4680200"/>
            <a:ext cx="7712100" cy="0"/>
          </a:xfrm>
          <a:prstGeom prst="straightConnector1">
            <a:avLst/>
          </a:prstGeom>
          <a:noFill/>
          <a:ln cap="flat" cmpd="sng" w="19050">
            <a:solidFill>
              <a:schemeClr val="dk2"/>
            </a:solidFill>
            <a:prstDash val="dot"/>
            <a:round/>
            <a:headEnd len="sm" w="sm" type="none"/>
            <a:tailEnd len="sm" w="sm" type="none"/>
          </a:ln>
        </p:spPr>
      </p:cxnSp>
      <p:cxnSp>
        <p:nvCxnSpPr>
          <p:cNvPr id="146" name="Google Shape;146;p63"/>
          <p:cNvCxnSpPr/>
          <p:nvPr/>
        </p:nvCxnSpPr>
        <p:spPr>
          <a:xfrm>
            <a:off x="715988" y="463300"/>
            <a:ext cx="7712100" cy="0"/>
          </a:xfrm>
          <a:prstGeom prst="straightConnector1">
            <a:avLst/>
          </a:prstGeom>
          <a:noFill/>
          <a:ln cap="flat" cmpd="sng" w="19050">
            <a:solidFill>
              <a:schemeClr val="dk2"/>
            </a:solidFill>
            <a:prstDash val="dot"/>
            <a:round/>
            <a:headEnd len="sm" w="sm" type="none"/>
            <a:tailEnd len="sm" w="sm"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64"/>
          <p:cNvSpPr/>
          <p:nvPr>
            <p:ph idx="2" type="pic"/>
          </p:nvPr>
        </p:nvSpPr>
        <p:spPr>
          <a:xfrm>
            <a:off x="0" y="0"/>
            <a:ext cx="9144000" cy="5143500"/>
          </a:xfrm>
          <a:prstGeom prst="rect">
            <a:avLst/>
          </a:prstGeom>
          <a:noFill/>
          <a:ln>
            <a:noFill/>
          </a:ln>
        </p:spPr>
      </p:sp>
      <p:sp>
        <p:nvSpPr>
          <p:cNvPr id="149" name="Google Shape;149;p64"/>
          <p:cNvSpPr txBox="1"/>
          <p:nvPr>
            <p:ph type="title"/>
          </p:nvPr>
        </p:nvSpPr>
        <p:spPr>
          <a:xfrm>
            <a:off x="720000" y="3943350"/>
            <a:ext cx="7704000" cy="643800"/>
          </a:xfrm>
          <a:prstGeom prst="rect">
            <a:avLst/>
          </a:prstGeom>
          <a:solidFill>
            <a:schemeClr val="l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cxnSp>
        <p:nvCxnSpPr>
          <p:cNvPr id="150" name="Google Shape;150;p64"/>
          <p:cNvCxnSpPr/>
          <p:nvPr/>
        </p:nvCxnSpPr>
        <p:spPr>
          <a:xfrm>
            <a:off x="713225" y="4680200"/>
            <a:ext cx="7712100" cy="0"/>
          </a:xfrm>
          <a:prstGeom prst="straightConnector1">
            <a:avLst/>
          </a:prstGeom>
          <a:noFill/>
          <a:ln cap="flat" cmpd="sng" w="19050">
            <a:solidFill>
              <a:schemeClr val="dk2"/>
            </a:solidFill>
            <a:prstDash val="dot"/>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 name="Shape 12"/>
        <p:cNvGrpSpPr/>
        <p:nvPr/>
      </p:nvGrpSpPr>
      <p:grpSpPr>
        <a:xfrm>
          <a:off x="0" y="0"/>
          <a:ext cx="0" cy="0"/>
          <a:chOff x="0" y="0"/>
          <a:chExt cx="0" cy="0"/>
        </a:xfrm>
      </p:grpSpPr>
      <p:sp>
        <p:nvSpPr>
          <p:cNvPr id="13" name="Google Shape;13;p48"/>
          <p:cNvSpPr txBox="1"/>
          <p:nvPr>
            <p:ph type="title"/>
          </p:nvPr>
        </p:nvSpPr>
        <p:spPr>
          <a:xfrm>
            <a:off x="3269575" y="445025"/>
            <a:ext cx="5161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4" name="Google Shape;14;p48"/>
          <p:cNvSpPr txBox="1"/>
          <p:nvPr>
            <p:ph idx="1" type="subTitle"/>
          </p:nvPr>
        </p:nvSpPr>
        <p:spPr>
          <a:xfrm>
            <a:off x="6032036" y="2536150"/>
            <a:ext cx="2380200" cy="175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 name="Google Shape;15;p48"/>
          <p:cNvSpPr txBox="1"/>
          <p:nvPr>
            <p:ph idx="2" type="subTitle"/>
          </p:nvPr>
        </p:nvSpPr>
        <p:spPr>
          <a:xfrm>
            <a:off x="3269575" y="2536150"/>
            <a:ext cx="2380200" cy="175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6" name="Google Shape;16;p48"/>
          <p:cNvSpPr txBox="1"/>
          <p:nvPr>
            <p:ph idx="3" type="subTitle"/>
          </p:nvPr>
        </p:nvSpPr>
        <p:spPr>
          <a:xfrm>
            <a:off x="3269575" y="1716975"/>
            <a:ext cx="2380200" cy="819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2000">
                <a:solidFill>
                  <a:schemeClr val="dk1"/>
                </a:solidFill>
                <a:latin typeface="Heebo Medium"/>
                <a:ea typeface="Heebo Medium"/>
                <a:cs typeface="Heebo Medium"/>
                <a:sym typeface="Heebo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7" name="Google Shape;17;p48"/>
          <p:cNvSpPr txBox="1"/>
          <p:nvPr>
            <p:ph idx="4" type="subTitle"/>
          </p:nvPr>
        </p:nvSpPr>
        <p:spPr>
          <a:xfrm>
            <a:off x="6032031" y="1716975"/>
            <a:ext cx="2380200" cy="819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2000">
                <a:solidFill>
                  <a:schemeClr val="dk1"/>
                </a:solidFill>
                <a:latin typeface="Heebo Medium"/>
                <a:ea typeface="Heebo Medium"/>
                <a:cs typeface="Heebo Medium"/>
                <a:sym typeface="Heebo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pic>
        <p:nvPicPr>
          <p:cNvPr id="18" name="Google Shape;18;p48"/>
          <p:cNvPicPr preferRelativeResize="0"/>
          <p:nvPr/>
        </p:nvPicPr>
        <p:blipFill rotWithShape="1">
          <a:blip r:embed="rId2">
            <a:alphaModFix/>
          </a:blip>
          <a:srcRect b="0" l="49" r="59" t="0"/>
          <a:stretch/>
        </p:blipFill>
        <p:spPr>
          <a:xfrm>
            <a:off x="75" y="0"/>
            <a:ext cx="9143925" cy="5143503"/>
          </a:xfrm>
          <a:prstGeom prst="rect">
            <a:avLst/>
          </a:prstGeom>
          <a:noFill/>
          <a:ln>
            <a:noFill/>
          </a:ln>
        </p:spPr>
      </p:pic>
      <p:cxnSp>
        <p:nvCxnSpPr>
          <p:cNvPr id="19" name="Google Shape;19;p48"/>
          <p:cNvCxnSpPr/>
          <p:nvPr/>
        </p:nvCxnSpPr>
        <p:spPr>
          <a:xfrm>
            <a:off x="2933275" y="4680200"/>
            <a:ext cx="5742900" cy="0"/>
          </a:xfrm>
          <a:prstGeom prst="straightConnector1">
            <a:avLst/>
          </a:prstGeom>
          <a:noFill/>
          <a:ln cap="flat" cmpd="sng" w="19050">
            <a:solidFill>
              <a:schemeClr val="dk2"/>
            </a:solidFill>
            <a:prstDash val="dot"/>
            <a:round/>
            <a:headEnd len="sm" w="sm" type="none"/>
            <a:tailEnd len="sm" w="sm"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51" name="Shape 151"/>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52" name="Shape 152"/>
        <p:cNvGrpSpPr/>
        <p:nvPr/>
      </p:nvGrpSpPr>
      <p:grpSpPr>
        <a:xfrm>
          <a:off x="0" y="0"/>
          <a:ext cx="0" cy="0"/>
          <a:chOff x="0" y="0"/>
          <a:chExt cx="0" cy="0"/>
        </a:xfrm>
      </p:grpSpPr>
      <p:pic>
        <p:nvPicPr>
          <p:cNvPr id="153" name="Google Shape;153;p66"/>
          <p:cNvPicPr preferRelativeResize="0"/>
          <p:nvPr/>
        </p:nvPicPr>
        <p:blipFill rotWithShape="1">
          <a:blip r:embed="rId2">
            <a:alphaModFix/>
          </a:blip>
          <a:srcRect b="0" l="49" r="59" t="0"/>
          <a:stretch/>
        </p:blipFill>
        <p:spPr>
          <a:xfrm>
            <a:off x="75" y="0"/>
            <a:ext cx="9143925" cy="5143503"/>
          </a:xfrm>
          <a:prstGeom prst="rect">
            <a:avLst/>
          </a:prstGeom>
          <a:noFill/>
          <a:ln>
            <a:noFill/>
          </a:ln>
        </p:spPr>
      </p:pic>
      <p:cxnSp>
        <p:nvCxnSpPr>
          <p:cNvPr id="154" name="Google Shape;154;p66"/>
          <p:cNvCxnSpPr/>
          <p:nvPr/>
        </p:nvCxnSpPr>
        <p:spPr>
          <a:xfrm>
            <a:off x="713225" y="4680200"/>
            <a:ext cx="6196800" cy="0"/>
          </a:xfrm>
          <a:prstGeom prst="straightConnector1">
            <a:avLst/>
          </a:prstGeom>
          <a:noFill/>
          <a:ln cap="flat" cmpd="sng" w="19050">
            <a:solidFill>
              <a:schemeClr val="dk2"/>
            </a:solidFill>
            <a:prstDash val="dot"/>
            <a:round/>
            <a:headEnd len="sm" w="sm" type="none"/>
            <a:tailEnd len="sm" w="sm" type="none"/>
          </a:ln>
        </p:spPr>
      </p:cxnSp>
      <p:sp>
        <p:nvSpPr>
          <p:cNvPr id="155" name="Google Shape;155;p66"/>
          <p:cNvSpPr/>
          <p:nvPr/>
        </p:nvSpPr>
        <p:spPr>
          <a:xfrm flipH="1">
            <a:off x="6663600" y="0"/>
            <a:ext cx="2415900" cy="5143500"/>
          </a:xfrm>
          <a:prstGeom prst="parallelogram">
            <a:avLst>
              <a:gd fmla="val 25000"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cxnSp>
        <p:nvCxnSpPr>
          <p:cNvPr id="156" name="Google Shape;156;p66"/>
          <p:cNvCxnSpPr/>
          <p:nvPr/>
        </p:nvCxnSpPr>
        <p:spPr>
          <a:xfrm>
            <a:off x="713225" y="463300"/>
            <a:ext cx="5694600" cy="0"/>
          </a:xfrm>
          <a:prstGeom prst="straightConnector1">
            <a:avLst/>
          </a:prstGeom>
          <a:noFill/>
          <a:ln cap="flat" cmpd="sng" w="19050">
            <a:solidFill>
              <a:schemeClr val="dk2"/>
            </a:solidFill>
            <a:prstDash val="dot"/>
            <a:round/>
            <a:headEnd len="sm" w="sm" type="none"/>
            <a:tailEnd len="sm" w="sm"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57" name="Shape 157"/>
        <p:cNvGrpSpPr/>
        <p:nvPr/>
      </p:nvGrpSpPr>
      <p:grpSpPr>
        <a:xfrm>
          <a:off x="0" y="0"/>
          <a:ext cx="0" cy="0"/>
          <a:chOff x="0" y="0"/>
          <a:chExt cx="0" cy="0"/>
        </a:xfrm>
      </p:grpSpPr>
      <p:pic>
        <p:nvPicPr>
          <p:cNvPr id="158" name="Google Shape;158;p67"/>
          <p:cNvPicPr preferRelativeResize="0"/>
          <p:nvPr/>
        </p:nvPicPr>
        <p:blipFill rotWithShape="1">
          <a:blip r:embed="rId2">
            <a:alphaModFix/>
          </a:blip>
          <a:srcRect b="0" l="49" r="59" t="0"/>
          <a:stretch/>
        </p:blipFill>
        <p:spPr>
          <a:xfrm>
            <a:off x="75" y="0"/>
            <a:ext cx="9143925" cy="5143503"/>
          </a:xfrm>
          <a:prstGeom prst="rect">
            <a:avLst/>
          </a:prstGeom>
          <a:noFill/>
          <a:ln>
            <a:noFill/>
          </a:ln>
        </p:spPr>
      </p:pic>
      <p:cxnSp>
        <p:nvCxnSpPr>
          <p:cNvPr id="159" name="Google Shape;159;p67"/>
          <p:cNvCxnSpPr/>
          <p:nvPr/>
        </p:nvCxnSpPr>
        <p:spPr>
          <a:xfrm>
            <a:off x="713225" y="4680200"/>
            <a:ext cx="7712100" cy="0"/>
          </a:xfrm>
          <a:prstGeom prst="straightConnector1">
            <a:avLst/>
          </a:prstGeom>
          <a:noFill/>
          <a:ln cap="flat" cmpd="sng" w="19050">
            <a:solidFill>
              <a:schemeClr val="dk2"/>
            </a:solidFill>
            <a:prstDash val="dot"/>
            <a:round/>
            <a:headEnd len="sm" w="sm" type="none"/>
            <a:tailEnd len="sm" w="sm" type="none"/>
          </a:ln>
        </p:spPr>
      </p:cxnSp>
      <p:cxnSp>
        <p:nvCxnSpPr>
          <p:cNvPr id="160" name="Google Shape;160;p67"/>
          <p:cNvCxnSpPr/>
          <p:nvPr/>
        </p:nvCxnSpPr>
        <p:spPr>
          <a:xfrm>
            <a:off x="715988" y="463300"/>
            <a:ext cx="7712100" cy="0"/>
          </a:xfrm>
          <a:prstGeom prst="straightConnector1">
            <a:avLst/>
          </a:prstGeom>
          <a:noFill/>
          <a:ln cap="flat" cmpd="sng" w="19050">
            <a:solidFill>
              <a:schemeClr val="dk2"/>
            </a:solidFill>
            <a:prstDash val="dot"/>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47"/>
          <p:cNvSpPr txBox="1"/>
          <p:nvPr>
            <p:ph type="title"/>
          </p:nvPr>
        </p:nvSpPr>
        <p:spPr>
          <a:xfrm>
            <a:off x="857425" y="2696575"/>
            <a:ext cx="3367200" cy="1662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2" name="Google Shape;22;p47"/>
          <p:cNvSpPr txBox="1"/>
          <p:nvPr>
            <p:ph idx="2" type="title"/>
          </p:nvPr>
        </p:nvSpPr>
        <p:spPr>
          <a:xfrm>
            <a:off x="857425" y="867363"/>
            <a:ext cx="1332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4800">
                <a:solidFill>
                  <a:schemeClr val="lt1"/>
                </a:solidFill>
                <a:latin typeface="Heebo SemiBold"/>
                <a:ea typeface="Heebo SemiBold"/>
                <a:cs typeface="Heebo SemiBold"/>
                <a:sym typeface="Heebo SemiBold"/>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3" name="Google Shape;23;p47"/>
          <p:cNvSpPr/>
          <p:nvPr>
            <p:ph idx="3" type="pic"/>
          </p:nvPr>
        </p:nvSpPr>
        <p:spPr>
          <a:xfrm>
            <a:off x="5976650" y="0"/>
            <a:ext cx="2769600" cy="5143500"/>
          </a:xfrm>
          <a:prstGeom prst="rect">
            <a:avLst/>
          </a:prstGeom>
          <a:noFill/>
          <a:ln>
            <a:noFill/>
          </a:ln>
        </p:spPr>
      </p:sp>
      <p:pic>
        <p:nvPicPr>
          <p:cNvPr id="24" name="Google Shape;24;p47"/>
          <p:cNvPicPr preferRelativeResize="0"/>
          <p:nvPr/>
        </p:nvPicPr>
        <p:blipFill rotWithShape="1">
          <a:blip r:embed="rId2">
            <a:alphaModFix/>
          </a:blip>
          <a:srcRect b="0" l="49" r="59" t="0"/>
          <a:stretch/>
        </p:blipFill>
        <p:spPr>
          <a:xfrm>
            <a:off x="75" y="0"/>
            <a:ext cx="9143925" cy="5143503"/>
          </a:xfrm>
          <a:prstGeom prst="rect">
            <a:avLst/>
          </a:prstGeom>
          <a:noFill/>
          <a:ln>
            <a:noFill/>
          </a:ln>
        </p:spPr>
      </p:pic>
      <p:cxnSp>
        <p:nvCxnSpPr>
          <p:cNvPr id="25" name="Google Shape;25;p47"/>
          <p:cNvCxnSpPr/>
          <p:nvPr/>
        </p:nvCxnSpPr>
        <p:spPr>
          <a:xfrm>
            <a:off x="713225" y="4680200"/>
            <a:ext cx="4555500" cy="0"/>
          </a:xfrm>
          <a:prstGeom prst="straightConnector1">
            <a:avLst/>
          </a:prstGeom>
          <a:noFill/>
          <a:ln cap="flat" cmpd="sng" w="19050">
            <a:solidFill>
              <a:schemeClr val="dk2"/>
            </a:solidFill>
            <a:prstDash val="dot"/>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_1_1">
    <p:spTree>
      <p:nvGrpSpPr>
        <p:cNvPr id="26" name="Shape 26"/>
        <p:cNvGrpSpPr/>
        <p:nvPr/>
      </p:nvGrpSpPr>
      <p:grpSpPr>
        <a:xfrm>
          <a:off x="0" y="0"/>
          <a:ext cx="0" cy="0"/>
          <a:chOff x="0" y="0"/>
          <a:chExt cx="0" cy="0"/>
        </a:xfrm>
      </p:grpSpPr>
      <p:sp>
        <p:nvSpPr>
          <p:cNvPr id="27" name="Google Shape;27;p5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pic>
        <p:nvPicPr>
          <p:cNvPr id="28" name="Google Shape;28;p56"/>
          <p:cNvPicPr preferRelativeResize="0"/>
          <p:nvPr/>
        </p:nvPicPr>
        <p:blipFill rotWithShape="1">
          <a:blip r:embed="rId2">
            <a:alphaModFix/>
          </a:blip>
          <a:srcRect b="0" l="49" r="59" t="0"/>
          <a:stretch/>
        </p:blipFill>
        <p:spPr>
          <a:xfrm>
            <a:off x="75" y="0"/>
            <a:ext cx="9143925" cy="5143503"/>
          </a:xfrm>
          <a:prstGeom prst="rect">
            <a:avLst/>
          </a:prstGeom>
          <a:noFill/>
          <a:ln>
            <a:noFill/>
          </a:ln>
        </p:spPr>
      </p:pic>
      <p:sp>
        <p:nvSpPr>
          <p:cNvPr id="29" name="Google Shape;29;p56"/>
          <p:cNvSpPr/>
          <p:nvPr/>
        </p:nvSpPr>
        <p:spPr>
          <a:xfrm>
            <a:off x="149825" y="0"/>
            <a:ext cx="487200" cy="5143500"/>
          </a:xfrm>
          <a:prstGeom prst="parallelogram">
            <a:avLst>
              <a:gd fmla="val 25000"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cxnSp>
        <p:nvCxnSpPr>
          <p:cNvPr id="30" name="Google Shape;30;p56"/>
          <p:cNvCxnSpPr/>
          <p:nvPr/>
        </p:nvCxnSpPr>
        <p:spPr>
          <a:xfrm>
            <a:off x="713225" y="4680200"/>
            <a:ext cx="7712100" cy="0"/>
          </a:xfrm>
          <a:prstGeom prst="straightConnector1">
            <a:avLst/>
          </a:prstGeom>
          <a:noFill/>
          <a:ln cap="flat" cmpd="sng" w="19050">
            <a:solidFill>
              <a:schemeClr val="dk2"/>
            </a:solidFill>
            <a:prstDash val="dot"/>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1" name="Shape 31"/>
        <p:cNvGrpSpPr/>
        <p:nvPr/>
      </p:nvGrpSpPr>
      <p:grpSpPr>
        <a:xfrm>
          <a:off x="0" y="0"/>
          <a:ext cx="0" cy="0"/>
          <a:chOff x="0" y="0"/>
          <a:chExt cx="0" cy="0"/>
        </a:xfrm>
      </p:grpSpPr>
      <p:sp>
        <p:nvSpPr>
          <p:cNvPr id="32" name="Google Shape;32;p4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3" name="Google Shape;33;p49"/>
          <p:cNvSpPr txBox="1"/>
          <p:nvPr>
            <p:ph idx="1" type="subTitle"/>
          </p:nvPr>
        </p:nvSpPr>
        <p:spPr>
          <a:xfrm>
            <a:off x="720000" y="2912750"/>
            <a:ext cx="2359800" cy="147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4" name="Google Shape;34;p49"/>
          <p:cNvSpPr txBox="1"/>
          <p:nvPr>
            <p:ph idx="2" type="subTitle"/>
          </p:nvPr>
        </p:nvSpPr>
        <p:spPr>
          <a:xfrm>
            <a:off x="3392098" y="2912750"/>
            <a:ext cx="2359800" cy="147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5" name="Google Shape;35;p49"/>
          <p:cNvSpPr txBox="1"/>
          <p:nvPr>
            <p:ph idx="3" type="subTitle"/>
          </p:nvPr>
        </p:nvSpPr>
        <p:spPr>
          <a:xfrm>
            <a:off x="6064201" y="2912750"/>
            <a:ext cx="2359800" cy="147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6" name="Google Shape;36;p49"/>
          <p:cNvSpPr txBox="1"/>
          <p:nvPr>
            <p:ph idx="4" type="subTitle"/>
          </p:nvPr>
        </p:nvSpPr>
        <p:spPr>
          <a:xfrm>
            <a:off x="720000" y="2111450"/>
            <a:ext cx="2359800" cy="801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2000">
                <a:solidFill>
                  <a:schemeClr val="dk1"/>
                </a:solidFill>
                <a:latin typeface="Heebo Medium"/>
                <a:ea typeface="Heebo Medium"/>
                <a:cs typeface="Heebo Medium"/>
                <a:sym typeface="Heebo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7" name="Google Shape;37;p49"/>
          <p:cNvSpPr txBox="1"/>
          <p:nvPr>
            <p:ph idx="5" type="subTitle"/>
          </p:nvPr>
        </p:nvSpPr>
        <p:spPr>
          <a:xfrm>
            <a:off x="3392103" y="2111450"/>
            <a:ext cx="2359800" cy="801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2000">
                <a:solidFill>
                  <a:schemeClr val="dk1"/>
                </a:solidFill>
                <a:latin typeface="Heebo Medium"/>
                <a:ea typeface="Heebo Medium"/>
                <a:cs typeface="Heebo Medium"/>
                <a:sym typeface="Heebo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8" name="Google Shape;38;p49"/>
          <p:cNvSpPr txBox="1"/>
          <p:nvPr>
            <p:ph idx="6" type="subTitle"/>
          </p:nvPr>
        </p:nvSpPr>
        <p:spPr>
          <a:xfrm>
            <a:off x="6064204" y="2111450"/>
            <a:ext cx="2359800" cy="801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2000">
                <a:solidFill>
                  <a:schemeClr val="dk1"/>
                </a:solidFill>
                <a:latin typeface="Heebo Medium"/>
                <a:ea typeface="Heebo Medium"/>
                <a:cs typeface="Heebo Medium"/>
                <a:sym typeface="Heebo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pic>
        <p:nvPicPr>
          <p:cNvPr id="39" name="Google Shape;39;p49"/>
          <p:cNvPicPr preferRelativeResize="0"/>
          <p:nvPr/>
        </p:nvPicPr>
        <p:blipFill rotWithShape="1">
          <a:blip r:embed="rId2">
            <a:alphaModFix/>
          </a:blip>
          <a:srcRect b="0" l="49" r="59" t="0"/>
          <a:stretch/>
        </p:blipFill>
        <p:spPr>
          <a:xfrm>
            <a:off x="75" y="0"/>
            <a:ext cx="9143925" cy="5143503"/>
          </a:xfrm>
          <a:prstGeom prst="rect">
            <a:avLst/>
          </a:prstGeom>
          <a:noFill/>
          <a:ln>
            <a:noFill/>
          </a:ln>
        </p:spPr>
      </p:pic>
      <p:cxnSp>
        <p:nvCxnSpPr>
          <p:cNvPr id="40" name="Google Shape;40;p49"/>
          <p:cNvCxnSpPr/>
          <p:nvPr/>
        </p:nvCxnSpPr>
        <p:spPr>
          <a:xfrm>
            <a:off x="713225" y="4680200"/>
            <a:ext cx="7712100" cy="0"/>
          </a:xfrm>
          <a:prstGeom prst="straightConnector1">
            <a:avLst/>
          </a:prstGeom>
          <a:noFill/>
          <a:ln cap="flat" cmpd="sng" w="19050">
            <a:solidFill>
              <a:schemeClr val="dk2"/>
            </a:solidFill>
            <a:prstDash val="dot"/>
            <a:round/>
            <a:headEnd len="sm" w="sm" type="none"/>
            <a:tailEnd len="sm" w="sm" type="none"/>
          </a:ln>
        </p:spPr>
      </p:cxnSp>
      <p:sp>
        <p:nvSpPr>
          <p:cNvPr id="41" name="Google Shape;41;p49"/>
          <p:cNvSpPr/>
          <p:nvPr/>
        </p:nvSpPr>
        <p:spPr>
          <a:xfrm flipH="1">
            <a:off x="8605400" y="0"/>
            <a:ext cx="487200" cy="5143500"/>
          </a:xfrm>
          <a:prstGeom prst="parallelogram">
            <a:avLst>
              <a:gd fmla="val 25000"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42" name="Shape 42"/>
        <p:cNvGrpSpPr/>
        <p:nvPr/>
      </p:nvGrpSpPr>
      <p:grpSpPr>
        <a:xfrm>
          <a:off x="0" y="0"/>
          <a:ext cx="0" cy="0"/>
          <a:chOff x="0" y="0"/>
          <a:chExt cx="0" cy="0"/>
        </a:xfrm>
      </p:grpSpPr>
      <p:sp>
        <p:nvSpPr>
          <p:cNvPr id="43" name="Google Shape;43;p5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4" name="Google Shape;44;p50"/>
          <p:cNvSpPr txBox="1"/>
          <p:nvPr>
            <p:ph idx="1" type="subTitle"/>
          </p:nvPr>
        </p:nvSpPr>
        <p:spPr>
          <a:xfrm>
            <a:off x="720000" y="1825100"/>
            <a:ext cx="2848200" cy="10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5" name="Google Shape;45;p50"/>
          <p:cNvSpPr txBox="1"/>
          <p:nvPr>
            <p:ph idx="2" type="subTitle"/>
          </p:nvPr>
        </p:nvSpPr>
        <p:spPr>
          <a:xfrm>
            <a:off x="3819201" y="1825100"/>
            <a:ext cx="2848200" cy="10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6" name="Google Shape;46;p50"/>
          <p:cNvSpPr txBox="1"/>
          <p:nvPr>
            <p:ph idx="3" type="subTitle"/>
          </p:nvPr>
        </p:nvSpPr>
        <p:spPr>
          <a:xfrm>
            <a:off x="719999" y="3485675"/>
            <a:ext cx="2848200" cy="10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7" name="Google Shape;47;p50"/>
          <p:cNvSpPr txBox="1"/>
          <p:nvPr>
            <p:ph idx="4" type="subTitle"/>
          </p:nvPr>
        </p:nvSpPr>
        <p:spPr>
          <a:xfrm>
            <a:off x="3819201" y="3485675"/>
            <a:ext cx="2848200" cy="10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8" name="Google Shape;48;p50"/>
          <p:cNvSpPr txBox="1"/>
          <p:nvPr>
            <p:ph idx="5" type="subTitle"/>
          </p:nvPr>
        </p:nvSpPr>
        <p:spPr>
          <a:xfrm>
            <a:off x="719999" y="1455550"/>
            <a:ext cx="28482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2000">
                <a:solidFill>
                  <a:schemeClr val="dk1"/>
                </a:solidFill>
                <a:latin typeface="Heebo Medium"/>
                <a:ea typeface="Heebo Medium"/>
                <a:cs typeface="Heebo Medium"/>
                <a:sym typeface="Heebo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49" name="Google Shape;49;p50"/>
          <p:cNvSpPr txBox="1"/>
          <p:nvPr>
            <p:ph idx="6" type="subTitle"/>
          </p:nvPr>
        </p:nvSpPr>
        <p:spPr>
          <a:xfrm>
            <a:off x="719999" y="3116200"/>
            <a:ext cx="28482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2000">
                <a:solidFill>
                  <a:schemeClr val="dk1"/>
                </a:solidFill>
                <a:latin typeface="Heebo Medium"/>
                <a:ea typeface="Heebo Medium"/>
                <a:cs typeface="Heebo Medium"/>
                <a:sym typeface="Heebo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50" name="Google Shape;50;p50"/>
          <p:cNvSpPr txBox="1"/>
          <p:nvPr>
            <p:ph idx="7" type="subTitle"/>
          </p:nvPr>
        </p:nvSpPr>
        <p:spPr>
          <a:xfrm>
            <a:off x="3819174" y="1455550"/>
            <a:ext cx="28482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2000">
                <a:solidFill>
                  <a:schemeClr val="dk1"/>
                </a:solidFill>
                <a:latin typeface="Heebo Medium"/>
                <a:ea typeface="Heebo Medium"/>
                <a:cs typeface="Heebo Medium"/>
                <a:sym typeface="Heebo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51" name="Google Shape;51;p50"/>
          <p:cNvSpPr txBox="1"/>
          <p:nvPr>
            <p:ph idx="8" type="subTitle"/>
          </p:nvPr>
        </p:nvSpPr>
        <p:spPr>
          <a:xfrm>
            <a:off x="3819174" y="3116200"/>
            <a:ext cx="28482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2000">
                <a:solidFill>
                  <a:schemeClr val="dk1"/>
                </a:solidFill>
                <a:latin typeface="Heebo Medium"/>
                <a:ea typeface="Heebo Medium"/>
                <a:cs typeface="Heebo Medium"/>
                <a:sym typeface="Heebo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pic>
        <p:nvPicPr>
          <p:cNvPr id="52" name="Google Shape;52;p50"/>
          <p:cNvPicPr preferRelativeResize="0"/>
          <p:nvPr/>
        </p:nvPicPr>
        <p:blipFill rotWithShape="1">
          <a:blip r:embed="rId2">
            <a:alphaModFix/>
          </a:blip>
          <a:srcRect b="0" l="49" r="59" t="0"/>
          <a:stretch/>
        </p:blipFill>
        <p:spPr>
          <a:xfrm>
            <a:off x="75" y="0"/>
            <a:ext cx="9143925" cy="5143503"/>
          </a:xfrm>
          <a:prstGeom prst="rect">
            <a:avLst/>
          </a:prstGeom>
          <a:noFill/>
          <a:ln>
            <a:noFill/>
          </a:ln>
        </p:spPr>
      </p:pic>
      <p:cxnSp>
        <p:nvCxnSpPr>
          <p:cNvPr id="53" name="Google Shape;53;p50"/>
          <p:cNvCxnSpPr/>
          <p:nvPr/>
        </p:nvCxnSpPr>
        <p:spPr>
          <a:xfrm>
            <a:off x="713225" y="4680200"/>
            <a:ext cx="6196800" cy="0"/>
          </a:xfrm>
          <a:prstGeom prst="straightConnector1">
            <a:avLst/>
          </a:prstGeom>
          <a:noFill/>
          <a:ln cap="flat" cmpd="sng" w="19050">
            <a:solidFill>
              <a:schemeClr val="dk2"/>
            </a:solidFill>
            <a:prstDash val="dot"/>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sp>
        <p:nvSpPr>
          <p:cNvPr id="55" name="Google Shape;55;p4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pic>
        <p:nvPicPr>
          <p:cNvPr id="56" name="Google Shape;56;p44"/>
          <p:cNvPicPr preferRelativeResize="0"/>
          <p:nvPr/>
        </p:nvPicPr>
        <p:blipFill rotWithShape="1">
          <a:blip r:embed="rId2">
            <a:alphaModFix/>
          </a:blip>
          <a:srcRect b="0" l="49" r="59" t="0"/>
          <a:stretch/>
        </p:blipFill>
        <p:spPr>
          <a:xfrm>
            <a:off x="75" y="0"/>
            <a:ext cx="9143925" cy="5143503"/>
          </a:xfrm>
          <a:prstGeom prst="rect">
            <a:avLst/>
          </a:prstGeom>
          <a:noFill/>
          <a:ln>
            <a:noFill/>
          </a:ln>
        </p:spPr>
      </p:pic>
      <p:sp>
        <p:nvSpPr>
          <p:cNvPr id="57" name="Google Shape;57;p44"/>
          <p:cNvSpPr/>
          <p:nvPr/>
        </p:nvSpPr>
        <p:spPr>
          <a:xfrm>
            <a:off x="8605400" y="0"/>
            <a:ext cx="487200" cy="5143500"/>
          </a:xfrm>
          <a:prstGeom prst="parallelogram">
            <a:avLst>
              <a:gd fmla="val 25000"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cxnSp>
        <p:nvCxnSpPr>
          <p:cNvPr id="58" name="Google Shape;58;p44"/>
          <p:cNvCxnSpPr/>
          <p:nvPr/>
        </p:nvCxnSpPr>
        <p:spPr>
          <a:xfrm>
            <a:off x="713225" y="4680200"/>
            <a:ext cx="7712100" cy="0"/>
          </a:xfrm>
          <a:prstGeom prst="straightConnector1">
            <a:avLst/>
          </a:prstGeom>
          <a:noFill/>
          <a:ln cap="flat" cmpd="sng" w="19050">
            <a:solidFill>
              <a:schemeClr val="dk2"/>
            </a:solidFill>
            <a:prstDash val="dot"/>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59" name="Shape 59"/>
        <p:cNvGrpSpPr/>
        <p:nvPr/>
      </p:nvGrpSpPr>
      <p:grpSpPr>
        <a:xfrm>
          <a:off x="0" y="0"/>
          <a:ext cx="0" cy="0"/>
          <a:chOff x="0" y="0"/>
          <a:chExt cx="0" cy="0"/>
        </a:xfrm>
      </p:grpSpPr>
      <p:sp>
        <p:nvSpPr>
          <p:cNvPr id="60" name="Google Shape;60;p4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3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1" name="Google Shape;61;p45"/>
          <p:cNvSpPr txBox="1"/>
          <p:nvPr>
            <p:ph idx="2" type="title"/>
          </p:nvPr>
        </p:nvSpPr>
        <p:spPr>
          <a:xfrm>
            <a:off x="713225" y="1425888"/>
            <a:ext cx="6708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000">
                <a:solidFill>
                  <a:schemeClr val="lt1"/>
                </a:solidFill>
                <a:latin typeface="Heebo SemiBold"/>
                <a:ea typeface="Heebo SemiBold"/>
                <a:cs typeface="Heebo SemiBold"/>
                <a:sym typeface="Heebo SemiBold"/>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2" name="Google Shape;62;p45"/>
          <p:cNvSpPr txBox="1"/>
          <p:nvPr>
            <p:ph idx="3" type="title"/>
          </p:nvPr>
        </p:nvSpPr>
        <p:spPr>
          <a:xfrm>
            <a:off x="713225" y="3192838"/>
            <a:ext cx="6708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000">
                <a:solidFill>
                  <a:schemeClr val="lt1"/>
                </a:solidFill>
                <a:latin typeface="Heebo SemiBold"/>
                <a:ea typeface="Heebo SemiBold"/>
                <a:cs typeface="Heebo SemiBold"/>
                <a:sym typeface="Heebo SemiBold"/>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3" name="Google Shape;63;p45"/>
          <p:cNvSpPr txBox="1"/>
          <p:nvPr>
            <p:ph idx="4" type="title"/>
          </p:nvPr>
        </p:nvSpPr>
        <p:spPr>
          <a:xfrm>
            <a:off x="2854513" y="1425888"/>
            <a:ext cx="6708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000">
                <a:solidFill>
                  <a:schemeClr val="lt1"/>
                </a:solidFill>
                <a:latin typeface="Heebo SemiBold"/>
                <a:ea typeface="Heebo SemiBold"/>
                <a:cs typeface="Heebo SemiBold"/>
                <a:sym typeface="Heebo SemiBold"/>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4" name="Google Shape;64;p45"/>
          <p:cNvSpPr txBox="1"/>
          <p:nvPr>
            <p:ph idx="5" type="title"/>
          </p:nvPr>
        </p:nvSpPr>
        <p:spPr>
          <a:xfrm>
            <a:off x="2854513" y="3192838"/>
            <a:ext cx="6708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000">
                <a:solidFill>
                  <a:schemeClr val="lt1"/>
                </a:solidFill>
                <a:latin typeface="Heebo SemiBold"/>
                <a:ea typeface="Heebo SemiBold"/>
                <a:cs typeface="Heebo SemiBold"/>
                <a:sym typeface="Heebo SemiBold"/>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5" name="Google Shape;65;p45"/>
          <p:cNvSpPr txBox="1"/>
          <p:nvPr>
            <p:ph idx="6" type="title"/>
          </p:nvPr>
        </p:nvSpPr>
        <p:spPr>
          <a:xfrm>
            <a:off x="4995825" y="1425888"/>
            <a:ext cx="6708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000">
                <a:solidFill>
                  <a:schemeClr val="lt1"/>
                </a:solidFill>
                <a:latin typeface="Heebo SemiBold"/>
                <a:ea typeface="Heebo SemiBold"/>
                <a:cs typeface="Heebo SemiBold"/>
                <a:sym typeface="Heebo SemiBold"/>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6" name="Google Shape;66;p45"/>
          <p:cNvSpPr txBox="1"/>
          <p:nvPr>
            <p:ph idx="7" type="title"/>
          </p:nvPr>
        </p:nvSpPr>
        <p:spPr>
          <a:xfrm>
            <a:off x="4995825" y="3192838"/>
            <a:ext cx="6708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000">
                <a:solidFill>
                  <a:schemeClr val="lt1"/>
                </a:solidFill>
                <a:latin typeface="Heebo SemiBold"/>
                <a:ea typeface="Heebo SemiBold"/>
                <a:cs typeface="Heebo SemiBold"/>
                <a:sym typeface="Heebo SemiBold"/>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7" name="Google Shape;67;p45"/>
          <p:cNvSpPr txBox="1"/>
          <p:nvPr>
            <p:ph idx="1" type="subTitle"/>
          </p:nvPr>
        </p:nvSpPr>
        <p:spPr>
          <a:xfrm>
            <a:off x="713225" y="2102100"/>
            <a:ext cx="1997400" cy="73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Raleway"/>
              <a:buNone/>
              <a:defRPr sz="2000">
                <a:solidFill>
                  <a:schemeClr val="dk1"/>
                </a:solidFill>
                <a:latin typeface="Heebo Medium"/>
                <a:ea typeface="Heebo Medium"/>
                <a:cs typeface="Heebo Medium"/>
                <a:sym typeface="Heebo Medium"/>
              </a:defRPr>
            </a:lvl1pPr>
            <a:lvl2pPr lvl="1" algn="l">
              <a:lnSpc>
                <a:spcPct val="100000"/>
              </a:lnSpc>
              <a:spcBef>
                <a:spcPts val="0"/>
              </a:spcBef>
              <a:spcAft>
                <a:spcPts val="0"/>
              </a:spcAft>
              <a:buSzPts val="2400"/>
              <a:buFont typeface="Raleway"/>
              <a:buNone/>
              <a:defRPr b="1" sz="2400">
                <a:latin typeface="Raleway"/>
                <a:ea typeface="Raleway"/>
                <a:cs typeface="Raleway"/>
                <a:sym typeface="Raleway"/>
              </a:defRPr>
            </a:lvl2pPr>
            <a:lvl3pPr lvl="2" algn="l">
              <a:lnSpc>
                <a:spcPct val="100000"/>
              </a:lnSpc>
              <a:spcBef>
                <a:spcPts val="0"/>
              </a:spcBef>
              <a:spcAft>
                <a:spcPts val="0"/>
              </a:spcAft>
              <a:buSzPts val="2400"/>
              <a:buFont typeface="Raleway"/>
              <a:buNone/>
              <a:defRPr b="1" sz="2400">
                <a:latin typeface="Raleway"/>
                <a:ea typeface="Raleway"/>
                <a:cs typeface="Raleway"/>
                <a:sym typeface="Raleway"/>
              </a:defRPr>
            </a:lvl3pPr>
            <a:lvl4pPr lvl="3" algn="l">
              <a:lnSpc>
                <a:spcPct val="100000"/>
              </a:lnSpc>
              <a:spcBef>
                <a:spcPts val="0"/>
              </a:spcBef>
              <a:spcAft>
                <a:spcPts val="0"/>
              </a:spcAft>
              <a:buSzPts val="2400"/>
              <a:buFont typeface="Raleway"/>
              <a:buNone/>
              <a:defRPr b="1" sz="2400">
                <a:latin typeface="Raleway"/>
                <a:ea typeface="Raleway"/>
                <a:cs typeface="Raleway"/>
                <a:sym typeface="Raleway"/>
              </a:defRPr>
            </a:lvl4pPr>
            <a:lvl5pPr lvl="4" algn="l">
              <a:lnSpc>
                <a:spcPct val="100000"/>
              </a:lnSpc>
              <a:spcBef>
                <a:spcPts val="0"/>
              </a:spcBef>
              <a:spcAft>
                <a:spcPts val="0"/>
              </a:spcAft>
              <a:buSzPts val="2400"/>
              <a:buFont typeface="Raleway"/>
              <a:buNone/>
              <a:defRPr b="1" sz="2400">
                <a:latin typeface="Raleway"/>
                <a:ea typeface="Raleway"/>
                <a:cs typeface="Raleway"/>
                <a:sym typeface="Raleway"/>
              </a:defRPr>
            </a:lvl5pPr>
            <a:lvl6pPr lvl="5" algn="l">
              <a:lnSpc>
                <a:spcPct val="100000"/>
              </a:lnSpc>
              <a:spcBef>
                <a:spcPts val="0"/>
              </a:spcBef>
              <a:spcAft>
                <a:spcPts val="0"/>
              </a:spcAft>
              <a:buSzPts val="2400"/>
              <a:buFont typeface="Raleway"/>
              <a:buNone/>
              <a:defRPr b="1" sz="2400">
                <a:latin typeface="Raleway"/>
                <a:ea typeface="Raleway"/>
                <a:cs typeface="Raleway"/>
                <a:sym typeface="Raleway"/>
              </a:defRPr>
            </a:lvl6pPr>
            <a:lvl7pPr lvl="6" algn="l">
              <a:lnSpc>
                <a:spcPct val="100000"/>
              </a:lnSpc>
              <a:spcBef>
                <a:spcPts val="0"/>
              </a:spcBef>
              <a:spcAft>
                <a:spcPts val="0"/>
              </a:spcAft>
              <a:buSzPts val="2400"/>
              <a:buFont typeface="Raleway"/>
              <a:buNone/>
              <a:defRPr b="1" sz="2400">
                <a:latin typeface="Raleway"/>
                <a:ea typeface="Raleway"/>
                <a:cs typeface="Raleway"/>
                <a:sym typeface="Raleway"/>
              </a:defRPr>
            </a:lvl7pPr>
            <a:lvl8pPr lvl="7" algn="l">
              <a:lnSpc>
                <a:spcPct val="100000"/>
              </a:lnSpc>
              <a:spcBef>
                <a:spcPts val="0"/>
              </a:spcBef>
              <a:spcAft>
                <a:spcPts val="0"/>
              </a:spcAft>
              <a:buSzPts val="2400"/>
              <a:buFont typeface="Raleway"/>
              <a:buNone/>
              <a:defRPr b="1" sz="2400">
                <a:latin typeface="Raleway"/>
                <a:ea typeface="Raleway"/>
                <a:cs typeface="Raleway"/>
                <a:sym typeface="Raleway"/>
              </a:defRPr>
            </a:lvl8pPr>
            <a:lvl9pPr lvl="8" algn="l">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8" name="Google Shape;68;p45"/>
          <p:cNvSpPr txBox="1"/>
          <p:nvPr>
            <p:ph idx="8" type="subTitle"/>
          </p:nvPr>
        </p:nvSpPr>
        <p:spPr>
          <a:xfrm>
            <a:off x="2854513" y="2102100"/>
            <a:ext cx="1993500" cy="73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Raleway"/>
              <a:buNone/>
              <a:defRPr sz="2000">
                <a:solidFill>
                  <a:schemeClr val="dk1"/>
                </a:solidFill>
                <a:latin typeface="Heebo Medium"/>
                <a:ea typeface="Heebo Medium"/>
                <a:cs typeface="Heebo Medium"/>
                <a:sym typeface="Heebo Medium"/>
              </a:defRPr>
            </a:lvl1pPr>
            <a:lvl2pPr lvl="1" algn="l">
              <a:lnSpc>
                <a:spcPct val="100000"/>
              </a:lnSpc>
              <a:spcBef>
                <a:spcPts val="0"/>
              </a:spcBef>
              <a:spcAft>
                <a:spcPts val="0"/>
              </a:spcAft>
              <a:buSzPts val="2400"/>
              <a:buFont typeface="Raleway"/>
              <a:buNone/>
              <a:defRPr b="1" sz="2400">
                <a:latin typeface="Raleway"/>
                <a:ea typeface="Raleway"/>
                <a:cs typeface="Raleway"/>
                <a:sym typeface="Raleway"/>
              </a:defRPr>
            </a:lvl2pPr>
            <a:lvl3pPr lvl="2" algn="l">
              <a:lnSpc>
                <a:spcPct val="100000"/>
              </a:lnSpc>
              <a:spcBef>
                <a:spcPts val="0"/>
              </a:spcBef>
              <a:spcAft>
                <a:spcPts val="0"/>
              </a:spcAft>
              <a:buSzPts val="2400"/>
              <a:buFont typeface="Raleway"/>
              <a:buNone/>
              <a:defRPr b="1" sz="2400">
                <a:latin typeface="Raleway"/>
                <a:ea typeface="Raleway"/>
                <a:cs typeface="Raleway"/>
                <a:sym typeface="Raleway"/>
              </a:defRPr>
            </a:lvl3pPr>
            <a:lvl4pPr lvl="3" algn="l">
              <a:lnSpc>
                <a:spcPct val="100000"/>
              </a:lnSpc>
              <a:spcBef>
                <a:spcPts val="0"/>
              </a:spcBef>
              <a:spcAft>
                <a:spcPts val="0"/>
              </a:spcAft>
              <a:buSzPts val="2400"/>
              <a:buFont typeface="Raleway"/>
              <a:buNone/>
              <a:defRPr b="1" sz="2400">
                <a:latin typeface="Raleway"/>
                <a:ea typeface="Raleway"/>
                <a:cs typeface="Raleway"/>
                <a:sym typeface="Raleway"/>
              </a:defRPr>
            </a:lvl4pPr>
            <a:lvl5pPr lvl="4" algn="l">
              <a:lnSpc>
                <a:spcPct val="100000"/>
              </a:lnSpc>
              <a:spcBef>
                <a:spcPts val="0"/>
              </a:spcBef>
              <a:spcAft>
                <a:spcPts val="0"/>
              </a:spcAft>
              <a:buSzPts val="2400"/>
              <a:buFont typeface="Raleway"/>
              <a:buNone/>
              <a:defRPr b="1" sz="2400">
                <a:latin typeface="Raleway"/>
                <a:ea typeface="Raleway"/>
                <a:cs typeface="Raleway"/>
                <a:sym typeface="Raleway"/>
              </a:defRPr>
            </a:lvl5pPr>
            <a:lvl6pPr lvl="5" algn="l">
              <a:lnSpc>
                <a:spcPct val="100000"/>
              </a:lnSpc>
              <a:spcBef>
                <a:spcPts val="0"/>
              </a:spcBef>
              <a:spcAft>
                <a:spcPts val="0"/>
              </a:spcAft>
              <a:buSzPts val="2400"/>
              <a:buFont typeface="Raleway"/>
              <a:buNone/>
              <a:defRPr b="1" sz="2400">
                <a:latin typeface="Raleway"/>
                <a:ea typeface="Raleway"/>
                <a:cs typeface="Raleway"/>
                <a:sym typeface="Raleway"/>
              </a:defRPr>
            </a:lvl6pPr>
            <a:lvl7pPr lvl="6" algn="l">
              <a:lnSpc>
                <a:spcPct val="100000"/>
              </a:lnSpc>
              <a:spcBef>
                <a:spcPts val="0"/>
              </a:spcBef>
              <a:spcAft>
                <a:spcPts val="0"/>
              </a:spcAft>
              <a:buSzPts val="2400"/>
              <a:buFont typeface="Raleway"/>
              <a:buNone/>
              <a:defRPr b="1" sz="2400">
                <a:latin typeface="Raleway"/>
                <a:ea typeface="Raleway"/>
                <a:cs typeface="Raleway"/>
                <a:sym typeface="Raleway"/>
              </a:defRPr>
            </a:lvl7pPr>
            <a:lvl8pPr lvl="7" algn="l">
              <a:lnSpc>
                <a:spcPct val="100000"/>
              </a:lnSpc>
              <a:spcBef>
                <a:spcPts val="0"/>
              </a:spcBef>
              <a:spcAft>
                <a:spcPts val="0"/>
              </a:spcAft>
              <a:buSzPts val="2400"/>
              <a:buFont typeface="Raleway"/>
              <a:buNone/>
              <a:defRPr b="1" sz="2400">
                <a:latin typeface="Raleway"/>
                <a:ea typeface="Raleway"/>
                <a:cs typeface="Raleway"/>
                <a:sym typeface="Raleway"/>
              </a:defRPr>
            </a:lvl8pPr>
            <a:lvl9pPr lvl="8" algn="l">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9" name="Google Shape;69;p45"/>
          <p:cNvSpPr txBox="1"/>
          <p:nvPr>
            <p:ph idx="9" type="subTitle"/>
          </p:nvPr>
        </p:nvSpPr>
        <p:spPr>
          <a:xfrm>
            <a:off x="4995825" y="2102100"/>
            <a:ext cx="1993500" cy="73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Raleway"/>
              <a:buNone/>
              <a:defRPr sz="2000">
                <a:solidFill>
                  <a:schemeClr val="dk1"/>
                </a:solidFill>
                <a:latin typeface="Heebo Medium"/>
                <a:ea typeface="Heebo Medium"/>
                <a:cs typeface="Heebo Medium"/>
                <a:sym typeface="Heebo Medium"/>
              </a:defRPr>
            </a:lvl1pPr>
            <a:lvl2pPr lvl="1" algn="l">
              <a:lnSpc>
                <a:spcPct val="100000"/>
              </a:lnSpc>
              <a:spcBef>
                <a:spcPts val="0"/>
              </a:spcBef>
              <a:spcAft>
                <a:spcPts val="0"/>
              </a:spcAft>
              <a:buSzPts val="2400"/>
              <a:buFont typeface="Raleway"/>
              <a:buNone/>
              <a:defRPr b="1" sz="2400">
                <a:latin typeface="Raleway"/>
                <a:ea typeface="Raleway"/>
                <a:cs typeface="Raleway"/>
                <a:sym typeface="Raleway"/>
              </a:defRPr>
            </a:lvl2pPr>
            <a:lvl3pPr lvl="2" algn="l">
              <a:lnSpc>
                <a:spcPct val="100000"/>
              </a:lnSpc>
              <a:spcBef>
                <a:spcPts val="0"/>
              </a:spcBef>
              <a:spcAft>
                <a:spcPts val="0"/>
              </a:spcAft>
              <a:buSzPts val="2400"/>
              <a:buFont typeface="Raleway"/>
              <a:buNone/>
              <a:defRPr b="1" sz="2400">
                <a:latin typeface="Raleway"/>
                <a:ea typeface="Raleway"/>
                <a:cs typeface="Raleway"/>
                <a:sym typeface="Raleway"/>
              </a:defRPr>
            </a:lvl3pPr>
            <a:lvl4pPr lvl="3" algn="l">
              <a:lnSpc>
                <a:spcPct val="100000"/>
              </a:lnSpc>
              <a:spcBef>
                <a:spcPts val="0"/>
              </a:spcBef>
              <a:spcAft>
                <a:spcPts val="0"/>
              </a:spcAft>
              <a:buSzPts val="2400"/>
              <a:buFont typeface="Raleway"/>
              <a:buNone/>
              <a:defRPr b="1" sz="2400">
                <a:latin typeface="Raleway"/>
                <a:ea typeface="Raleway"/>
                <a:cs typeface="Raleway"/>
                <a:sym typeface="Raleway"/>
              </a:defRPr>
            </a:lvl4pPr>
            <a:lvl5pPr lvl="4" algn="l">
              <a:lnSpc>
                <a:spcPct val="100000"/>
              </a:lnSpc>
              <a:spcBef>
                <a:spcPts val="0"/>
              </a:spcBef>
              <a:spcAft>
                <a:spcPts val="0"/>
              </a:spcAft>
              <a:buSzPts val="2400"/>
              <a:buFont typeface="Raleway"/>
              <a:buNone/>
              <a:defRPr b="1" sz="2400">
                <a:latin typeface="Raleway"/>
                <a:ea typeface="Raleway"/>
                <a:cs typeface="Raleway"/>
                <a:sym typeface="Raleway"/>
              </a:defRPr>
            </a:lvl5pPr>
            <a:lvl6pPr lvl="5" algn="l">
              <a:lnSpc>
                <a:spcPct val="100000"/>
              </a:lnSpc>
              <a:spcBef>
                <a:spcPts val="0"/>
              </a:spcBef>
              <a:spcAft>
                <a:spcPts val="0"/>
              </a:spcAft>
              <a:buSzPts val="2400"/>
              <a:buFont typeface="Raleway"/>
              <a:buNone/>
              <a:defRPr b="1" sz="2400">
                <a:latin typeface="Raleway"/>
                <a:ea typeface="Raleway"/>
                <a:cs typeface="Raleway"/>
                <a:sym typeface="Raleway"/>
              </a:defRPr>
            </a:lvl6pPr>
            <a:lvl7pPr lvl="6" algn="l">
              <a:lnSpc>
                <a:spcPct val="100000"/>
              </a:lnSpc>
              <a:spcBef>
                <a:spcPts val="0"/>
              </a:spcBef>
              <a:spcAft>
                <a:spcPts val="0"/>
              </a:spcAft>
              <a:buSzPts val="2400"/>
              <a:buFont typeface="Raleway"/>
              <a:buNone/>
              <a:defRPr b="1" sz="2400">
                <a:latin typeface="Raleway"/>
                <a:ea typeface="Raleway"/>
                <a:cs typeface="Raleway"/>
                <a:sym typeface="Raleway"/>
              </a:defRPr>
            </a:lvl7pPr>
            <a:lvl8pPr lvl="7" algn="l">
              <a:lnSpc>
                <a:spcPct val="100000"/>
              </a:lnSpc>
              <a:spcBef>
                <a:spcPts val="0"/>
              </a:spcBef>
              <a:spcAft>
                <a:spcPts val="0"/>
              </a:spcAft>
              <a:buSzPts val="2400"/>
              <a:buFont typeface="Raleway"/>
              <a:buNone/>
              <a:defRPr b="1" sz="2400">
                <a:latin typeface="Raleway"/>
                <a:ea typeface="Raleway"/>
                <a:cs typeface="Raleway"/>
                <a:sym typeface="Raleway"/>
              </a:defRPr>
            </a:lvl8pPr>
            <a:lvl9pPr lvl="8" algn="l">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70" name="Google Shape;70;p45"/>
          <p:cNvSpPr txBox="1"/>
          <p:nvPr>
            <p:ph idx="13" type="subTitle"/>
          </p:nvPr>
        </p:nvSpPr>
        <p:spPr>
          <a:xfrm>
            <a:off x="713225" y="3869000"/>
            <a:ext cx="1993500" cy="73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Raleway"/>
              <a:buNone/>
              <a:defRPr sz="2000">
                <a:solidFill>
                  <a:schemeClr val="dk1"/>
                </a:solidFill>
                <a:latin typeface="Heebo Medium"/>
                <a:ea typeface="Heebo Medium"/>
                <a:cs typeface="Heebo Medium"/>
                <a:sym typeface="Heebo Medium"/>
              </a:defRPr>
            </a:lvl1pPr>
            <a:lvl2pPr lvl="1" algn="l">
              <a:lnSpc>
                <a:spcPct val="100000"/>
              </a:lnSpc>
              <a:spcBef>
                <a:spcPts val="0"/>
              </a:spcBef>
              <a:spcAft>
                <a:spcPts val="0"/>
              </a:spcAft>
              <a:buSzPts val="2400"/>
              <a:buFont typeface="Raleway"/>
              <a:buNone/>
              <a:defRPr b="1" sz="2400">
                <a:latin typeface="Raleway"/>
                <a:ea typeface="Raleway"/>
                <a:cs typeface="Raleway"/>
                <a:sym typeface="Raleway"/>
              </a:defRPr>
            </a:lvl2pPr>
            <a:lvl3pPr lvl="2" algn="l">
              <a:lnSpc>
                <a:spcPct val="100000"/>
              </a:lnSpc>
              <a:spcBef>
                <a:spcPts val="0"/>
              </a:spcBef>
              <a:spcAft>
                <a:spcPts val="0"/>
              </a:spcAft>
              <a:buSzPts val="2400"/>
              <a:buFont typeface="Raleway"/>
              <a:buNone/>
              <a:defRPr b="1" sz="2400">
                <a:latin typeface="Raleway"/>
                <a:ea typeface="Raleway"/>
                <a:cs typeface="Raleway"/>
                <a:sym typeface="Raleway"/>
              </a:defRPr>
            </a:lvl3pPr>
            <a:lvl4pPr lvl="3" algn="l">
              <a:lnSpc>
                <a:spcPct val="100000"/>
              </a:lnSpc>
              <a:spcBef>
                <a:spcPts val="0"/>
              </a:spcBef>
              <a:spcAft>
                <a:spcPts val="0"/>
              </a:spcAft>
              <a:buSzPts val="2400"/>
              <a:buFont typeface="Raleway"/>
              <a:buNone/>
              <a:defRPr b="1" sz="2400">
                <a:latin typeface="Raleway"/>
                <a:ea typeface="Raleway"/>
                <a:cs typeface="Raleway"/>
                <a:sym typeface="Raleway"/>
              </a:defRPr>
            </a:lvl4pPr>
            <a:lvl5pPr lvl="4" algn="l">
              <a:lnSpc>
                <a:spcPct val="100000"/>
              </a:lnSpc>
              <a:spcBef>
                <a:spcPts val="0"/>
              </a:spcBef>
              <a:spcAft>
                <a:spcPts val="0"/>
              </a:spcAft>
              <a:buSzPts val="2400"/>
              <a:buFont typeface="Raleway"/>
              <a:buNone/>
              <a:defRPr b="1" sz="2400">
                <a:latin typeface="Raleway"/>
                <a:ea typeface="Raleway"/>
                <a:cs typeface="Raleway"/>
                <a:sym typeface="Raleway"/>
              </a:defRPr>
            </a:lvl5pPr>
            <a:lvl6pPr lvl="5" algn="l">
              <a:lnSpc>
                <a:spcPct val="100000"/>
              </a:lnSpc>
              <a:spcBef>
                <a:spcPts val="0"/>
              </a:spcBef>
              <a:spcAft>
                <a:spcPts val="0"/>
              </a:spcAft>
              <a:buSzPts val="2400"/>
              <a:buFont typeface="Raleway"/>
              <a:buNone/>
              <a:defRPr b="1" sz="2400">
                <a:latin typeface="Raleway"/>
                <a:ea typeface="Raleway"/>
                <a:cs typeface="Raleway"/>
                <a:sym typeface="Raleway"/>
              </a:defRPr>
            </a:lvl6pPr>
            <a:lvl7pPr lvl="6" algn="l">
              <a:lnSpc>
                <a:spcPct val="100000"/>
              </a:lnSpc>
              <a:spcBef>
                <a:spcPts val="0"/>
              </a:spcBef>
              <a:spcAft>
                <a:spcPts val="0"/>
              </a:spcAft>
              <a:buSzPts val="2400"/>
              <a:buFont typeface="Raleway"/>
              <a:buNone/>
              <a:defRPr b="1" sz="2400">
                <a:latin typeface="Raleway"/>
                <a:ea typeface="Raleway"/>
                <a:cs typeface="Raleway"/>
                <a:sym typeface="Raleway"/>
              </a:defRPr>
            </a:lvl7pPr>
            <a:lvl8pPr lvl="7" algn="l">
              <a:lnSpc>
                <a:spcPct val="100000"/>
              </a:lnSpc>
              <a:spcBef>
                <a:spcPts val="0"/>
              </a:spcBef>
              <a:spcAft>
                <a:spcPts val="0"/>
              </a:spcAft>
              <a:buSzPts val="2400"/>
              <a:buFont typeface="Raleway"/>
              <a:buNone/>
              <a:defRPr b="1" sz="2400">
                <a:latin typeface="Raleway"/>
                <a:ea typeface="Raleway"/>
                <a:cs typeface="Raleway"/>
                <a:sym typeface="Raleway"/>
              </a:defRPr>
            </a:lvl8pPr>
            <a:lvl9pPr lvl="8" algn="l">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71" name="Google Shape;71;p45"/>
          <p:cNvSpPr txBox="1"/>
          <p:nvPr>
            <p:ph idx="14" type="subTitle"/>
          </p:nvPr>
        </p:nvSpPr>
        <p:spPr>
          <a:xfrm>
            <a:off x="2854513" y="3869000"/>
            <a:ext cx="1993500" cy="73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Raleway"/>
              <a:buNone/>
              <a:defRPr sz="2000">
                <a:solidFill>
                  <a:schemeClr val="dk1"/>
                </a:solidFill>
                <a:latin typeface="Heebo Medium"/>
                <a:ea typeface="Heebo Medium"/>
                <a:cs typeface="Heebo Medium"/>
                <a:sym typeface="Heebo Medium"/>
              </a:defRPr>
            </a:lvl1pPr>
            <a:lvl2pPr lvl="1" algn="l">
              <a:lnSpc>
                <a:spcPct val="100000"/>
              </a:lnSpc>
              <a:spcBef>
                <a:spcPts val="0"/>
              </a:spcBef>
              <a:spcAft>
                <a:spcPts val="0"/>
              </a:spcAft>
              <a:buSzPts val="2400"/>
              <a:buFont typeface="Raleway"/>
              <a:buNone/>
              <a:defRPr b="1" sz="2400">
                <a:latin typeface="Raleway"/>
                <a:ea typeface="Raleway"/>
                <a:cs typeface="Raleway"/>
                <a:sym typeface="Raleway"/>
              </a:defRPr>
            </a:lvl2pPr>
            <a:lvl3pPr lvl="2" algn="l">
              <a:lnSpc>
                <a:spcPct val="100000"/>
              </a:lnSpc>
              <a:spcBef>
                <a:spcPts val="0"/>
              </a:spcBef>
              <a:spcAft>
                <a:spcPts val="0"/>
              </a:spcAft>
              <a:buSzPts val="2400"/>
              <a:buFont typeface="Raleway"/>
              <a:buNone/>
              <a:defRPr b="1" sz="2400">
                <a:latin typeface="Raleway"/>
                <a:ea typeface="Raleway"/>
                <a:cs typeface="Raleway"/>
                <a:sym typeface="Raleway"/>
              </a:defRPr>
            </a:lvl3pPr>
            <a:lvl4pPr lvl="3" algn="l">
              <a:lnSpc>
                <a:spcPct val="100000"/>
              </a:lnSpc>
              <a:spcBef>
                <a:spcPts val="0"/>
              </a:spcBef>
              <a:spcAft>
                <a:spcPts val="0"/>
              </a:spcAft>
              <a:buSzPts val="2400"/>
              <a:buFont typeface="Raleway"/>
              <a:buNone/>
              <a:defRPr b="1" sz="2400">
                <a:latin typeface="Raleway"/>
                <a:ea typeface="Raleway"/>
                <a:cs typeface="Raleway"/>
                <a:sym typeface="Raleway"/>
              </a:defRPr>
            </a:lvl4pPr>
            <a:lvl5pPr lvl="4" algn="l">
              <a:lnSpc>
                <a:spcPct val="100000"/>
              </a:lnSpc>
              <a:spcBef>
                <a:spcPts val="0"/>
              </a:spcBef>
              <a:spcAft>
                <a:spcPts val="0"/>
              </a:spcAft>
              <a:buSzPts val="2400"/>
              <a:buFont typeface="Raleway"/>
              <a:buNone/>
              <a:defRPr b="1" sz="2400">
                <a:latin typeface="Raleway"/>
                <a:ea typeface="Raleway"/>
                <a:cs typeface="Raleway"/>
                <a:sym typeface="Raleway"/>
              </a:defRPr>
            </a:lvl5pPr>
            <a:lvl6pPr lvl="5" algn="l">
              <a:lnSpc>
                <a:spcPct val="100000"/>
              </a:lnSpc>
              <a:spcBef>
                <a:spcPts val="0"/>
              </a:spcBef>
              <a:spcAft>
                <a:spcPts val="0"/>
              </a:spcAft>
              <a:buSzPts val="2400"/>
              <a:buFont typeface="Raleway"/>
              <a:buNone/>
              <a:defRPr b="1" sz="2400">
                <a:latin typeface="Raleway"/>
                <a:ea typeface="Raleway"/>
                <a:cs typeface="Raleway"/>
                <a:sym typeface="Raleway"/>
              </a:defRPr>
            </a:lvl6pPr>
            <a:lvl7pPr lvl="6" algn="l">
              <a:lnSpc>
                <a:spcPct val="100000"/>
              </a:lnSpc>
              <a:spcBef>
                <a:spcPts val="0"/>
              </a:spcBef>
              <a:spcAft>
                <a:spcPts val="0"/>
              </a:spcAft>
              <a:buSzPts val="2400"/>
              <a:buFont typeface="Raleway"/>
              <a:buNone/>
              <a:defRPr b="1" sz="2400">
                <a:latin typeface="Raleway"/>
                <a:ea typeface="Raleway"/>
                <a:cs typeface="Raleway"/>
                <a:sym typeface="Raleway"/>
              </a:defRPr>
            </a:lvl7pPr>
            <a:lvl8pPr lvl="7" algn="l">
              <a:lnSpc>
                <a:spcPct val="100000"/>
              </a:lnSpc>
              <a:spcBef>
                <a:spcPts val="0"/>
              </a:spcBef>
              <a:spcAft>
                <a:spcPts val="0"/>
              </a:spcAft>
              <a:buSzPts val="2400"/>
              <a:buFont typeface="Raleway"/>
              <a:buNone/>
              <a:defRPr b="1" sz="2400">
                <a:latin typeface="Raleway"/>
                <a:ea typeface="Raleway"/>
                <a:cs typeface="Raleway"/>
                <a:sym typeface="Raleway"/>
              </a:defRPr>
            </a:lvl8pPr>
            <a:lvl9pPr lvl="8" algn="l">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72" name="Google Shape;72;p45"/>
          <p:cNvSpPr txBox="1"/>
          <p:nvPr>
            <p:ph idx="15" type="subTitle"/>
          </p:nvPr>
        </p:nvSpPr>
        <p:spPr>
          <a:xfrm>
            <a:off x="4995825" y="3869000"/>
            <a:ext cx="1993500" cy="73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Raleway"/>
              <a:buNone/>
              <a:defRPr sz="2000">
                <a:solidFill>
                  <a:schemeClr val="dk1"/>
                </a:solidFill>
                <a:latin typeface="Heebo Medium"/>
                <a:ea typeface="Heebo Medium"/>
                <a:cs typeface="Heebo Medium"/>
                <a:sym typeface="Heebo Medium"/>
              </a:defRPr>
            </a:lvl1pPr>
            <a:lvl2pPr lvl="1" algn="l">
              <a:lnSpc>
                <a:spcPct val="100000"/>
              </a:lnSpc>
              <a:spcBef>
                <a:spcPts val="0"/>
              </a:spcBef>
              <a:spcAft>
                <a:spcPts val="0"/>
              </a:spcAft>
              <a:buSzPts val="2400"/>
              <a:buFont typeface="Raleway"/>
              <a:buNone/>
              <a:defRPr b="1" sz="2400">
                <a:latin typeface="Raleway"/>
                <a:ea typeface="Raleway"/>
                <a:cs typeface="Raleway"/>
                <a:sym typeface="Raleway"/>
              </a:defRPr>
            </a:lvl2pPr>
            <a:lvl3pPr lvl="2" algn="l">
              <a:lnSpc>
                <a:spcPct val="100000"/>
              </a:lnSpc>
              <a:spcBef>
                <a:spcPts val="0"/>
              </a:spcBef>
              <a:spcAft>
                <a:spcPts val="0"/>
              </a:spcAft>
              <a:buSzPts val="2400"/>
              <a:buFont typeface="Raleway"/>
              <a:buNone/>
              <a:defRPr b="1" sz="2400">
                <a:latin typeface="Raleway"/>
                <a:ea typeface="Raleway"/>
                <a:cs typeface="Raleway"/>
                <a:sym typeface="Raleway"/>
              </a:defRPr>
            </a:lvl3pPr>
            <a:lvl4pPr lvl="3" algn="l">
              <a:lnSpc>
                <a:spcPct val="100000"/>
              </a:lnSpc>
              <a:spcBef>
                <a:spcPts val="0"/>
              </a:spcBef>
              <a:spcAft>
                <a:spcPts val="0"/>
              </a:spcAft>
              <a:buSzPts val="2400"/>
              <a:buFont typeface="Raleway"/>
              <a:buNone/>
              <a:defRPr b="1" sz="2400">
                <a:latin typeface="Raleway"/>
                <a:ea typeface="Raleway"/>
                <a:cs typeface="Raleway"/>
                <a:sym typeface="Raleway"/>
              </a:defRPr>
            </a:lvl4pPr>
            <a:lvl5pPr lvl="4" algn="l">
              <a:lnSpc>
                <a:spcPct val="100000"/>
              </a:lnSpc>
              <a:spcBef>
                <a:spcPts val="0"/>
              </a:spcBef>
              <a:spcAft>
                <a:spcPts val="0"/>
              </a:spcAft>
              <a:buSzPts val="2400"/>
              <a:buFont typeface="Raleway"/>
              <a:buNone/>
              <a:defRPr b="1" sz="2400">
                <a:latin typeface="Raleway"/>
                <a:ea typeface="Raleway"/>
                <a:cs typeface="Raleway"/>
                <a:sym typeface="Raleway"/>
              </a:defRPr>
            </a:lvl5pPr>
            <a:lvl6pPr lvl="5" algn="l">
              <a:lnSpc>
                <a:spcPct val="100000"/>
              </a:lnSpc>
              <a:spcBef>
                <a:spcPts val="0"/>
              </a:spcBef>
              <a:spcAft>
                <a:spcPts val="0"/>
              </a:spcAft>
              <a:buSzPts val="2400"/>
              <a:buFont typeface="Raleway"/>
              <a:buNone/>
              <a:defRPr b="1" sz="2400">
                <a:latin typeface="Raleway"/>
                <a:ea typeface="Raleway"/>
                <a:cs typeface="Raleway"/>
                <a:sym typeface="Raleway"/>
              </a:defRPr>
            </a:lvl6pPr>
            <a:lvl7pPr lvl="6" algn="l">
              <a:lnSpc>
                <a:spcPct val="100000"/>
              </a:lnSpc>
              <a:spcBef>
                <a:spcPts val="0"/>
              </a:spcBef>
              <a:spcAft>
                <a:spcPts val="0"/>
              </a:spcAft>
              <a:buSzPts val="2400"/>
              <a:buFont typeface="Raleway"/>
              <a:buNone/>
              <a:defRPr b="1" sz="2400">
                <a:latin typeface="Raleway"/>
                <a:ea typeface="Raleway"/>
                <a:cs typeface="Raleway"/>
                <a:sym typeface="Raleway"/>
              </a:defRPr>
            </a:lvl7pPr>
            <a:lvl8pPr lvl="7" algn="l">
              <a:lnSpc>
                <a:spcPct val="100000"/>
              </a:lnSpc>
              <a:spcBef>
                <a:spcPts val="0"/>
              </a:spcBef>
              <a:spcAft>
                <a:spcPts val="0"/>
              </a:spcAft>
              <a:buSzPts val="2400"/>
              <a:buFont typeface="Raleway"/>
              <a:buNone/>
              <a:defRPr b="1" sz="2400">
                <a:latin typeface="Raleway"/>
                <a:ea typeface="Raleway"/>
                <a:cs typeface="Raleway"/>
                <a:sym typeface="Raleway"/>
              </a:defRPr>
            </a:lvl8pPr>
            <a:lvl9pPr lvl="8" algn="l">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pic>
        <p:nvPicPr>
          <p:cNvPr id="73" name="Google Shape;73;p45"/>
          <p:cNvPicPr preferRelativeResize="0"/>
          <p:nvPr/>
        </p:nvPicPr>
        <p:blipFill rotWithShape="1">
          <a:blip r:embed="rId2">
            <a:alphaModFix/>
          </a:blip>
          <a:srcRect b="0" l="49" r="59" t="0"/>
          <a:stretch/>
        </p:blipFill>
        <p:spPr>
          <a:xfrm>
            <a:off x="75" y="0"/>
            <a:ext cx="9143925" cy="5143503"/>
          </a:xfrm>
          <a:prstGeom prst="rect">
            <a:avLst/>
          </a:prstGeom>
          <a:noFill/>
          <a:ln>
            <a:noFill/>
          </a:ln>
        </p:spPr>
      </p:pic>
      <p:cxnSp>
        <p:nvCxnSpPr>
          <p:cNvPr id="74" name="Google Shape;74;p45"/>
          <p:cNvCxnSpPr/>
          <p:nvPr/>
        </p:nvCxnSpPr>
        <p:spPr>
          <a:xfrm>
            <a:off x="713225" y="4680200"/>
            <a:ext cx="6196800" cy="0"/>
          </a:xfrm>
          <a:prstGeom prst="straightConnector1">
            <a:avLst/>
          </a:prstGeom>
          <a:noFill/>
          <a:ln cap="flat" cmpd="sng" w="19050">
            <a:solidFill>
              <a:schemeClr val="dk2"/>
            </a:solidFill>
            <a:prstDash val="dot"/>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5" name="Shape 75"/>
        <p:cNvGrpSpPr/>
        <p:nvPr/>
      </p:nvGrpSpPr>
      <p:grpSpPr>
        <a:xfrm>
          <a:off x="0" y="0"/>
          <a:ext cx="0" cy="0"/>
          <a:chOff x="0" y="0"/>
          <a:chExt cx="0" cy="0"/>
        </a:xfrm>
      </p:grpSpPr>
      <p:pic>
        <p:nvPicPr>
          <p:cNvPr id="76" name="Google Shape;76;p46"/>
          <p:cNvPicPr preferRelativeResize="0"/>
          <p:nvPr/>
        </p:nvPicPr>
        <p:blipFill rotWithShape="1">
          <a:blip r:embed="rId2">
            <a:alphaModFix/>
          </a:blip>
          <a:srcRect b="0" l="49" r="59" t="0"/>
          <a:stretch/>
        </p:blipFill>
        <p:spPr>
          <a:xfrm>
            <a:off x="75" y="0"/>
            <a:ext cx="9143925" cy="5143503"/>
          </a:xfrm>
          <a:prstGeom prst="rect">
            <a:avLst/>
          </a:prstGeom>
          <a:noFill/>
          <a:ln>
            <a:noFill/>
          </a:ln>
        </p:spPr>
      </p:pic>
      <p:sp>
        <p:nvSpPr>
          <p:cNvPr id="77" name="Google Shape;77;p46"/>
          <p:cNvSpPr txBox="1"/>
          <p:nvPr>
            <p:ph idx="1" type="subTitle"/>
          </p:nvPr>
        </p:nvSpPr>
        <p:spPr>
          <a:xfrm>
            <a:off x="3820075" y="2183000"/>
            <a:ext cx="4610700" cy="1670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78" name="Google Shape;78;p46"/>
          <p:cNvSpPr txBox="1"/>
          <p:nvPr>
            <p:ph type="title"/>
          </p:nvPr>
        </p:nvSpPr>
        <p:spPr>
          <a:xfrm>
            <a:off x="3820075" y="1290075"/>
            <a:ext cx="4610700" cy="68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9" name="Google Shape;79;p46"/>
          <p:cNvSpPr/>
          <p:nvPr>
            <p:ph idx="2" type="pic"/>
          </p:nvPr>
        </p:nvSpPr>
        <p:spPr>
          <a:xfrm>
            <a:off x="490050" y="0"/>
            <a:ext cx="2769600" cy="5143500"/>
          </a:xfrm>
          <a:prstGeom prst="rect">
            <a:avLst/>
          </a:prstGeom>
          <a:noFill/>
          <a:ln>
            <a:noFill/>
          </a:ln>
        </p:spPr>
      </p:sp>
      <p:cxnSp>
        <p:nvCxnSpPr>
          <p:cNvPr id="80" name="Google Shape;80;p46"/>
          <p:cNvCxnSpPr/>
          <p:nvPr/>
        </p:nvCxnSpPr>
        <p:spPr>
          <a:xfrm>
            <a:off x="3875275" y="463300"/>
            <a:ext cx="4555500" cy="0"/>
          </a:xfrm>
          <a:prstGeom prst="straightConnector1">
            <a:avLst/>
          </a:prstGeom>
          <a:noFill/>
          <a:ln cap="flat" cmpd="sng" w="19050">
            <a:solidFill>
              <a:schemeClr val="dk2"/>
            </a:solidFill>
            <a:prstDash val="dot"/>
            <a:round/>
            <a:headEnd len="sm" w="sm" type="none"/>
            <a:tailEnd len="sm" w="sm" type="none"/>
          </a:ln>
        </p:spPr>
      </p:cxnSp>
      <p:cxnSp>
        <p:nvCxnSpPr>
          <p:cNvPr id="81" name="Google Shape;81;p46"/>
          <p:cNvCxnSpPr/>
          <p:nvPr/>
        </p:nvCxnSpPr>
        <p:spPr>
          <a:xfrm>
            <a:off x="3875275" y="4680188"/>
            <a:ext cx="4555500" cy="0"/>
          </a:xfrm>
          <a:prstGeom prst="straightConnector1">
            <a:avLst/>
          </a:prstGeom>
          <a:noFill/>
          <a:ln cap="flat" cmpd="sng" w="19050">
            <a:solidFill>
              <a:schemeClr val="dk2"/>
            </a:solidFill>
            <a:prstDash val="dot"/>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42"/>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Heebo Medium"/>
              <a:buNone/>
              <a:defRPr b="0" i="0" sz="3000" u="none" cap="none" strike="noStrike">
                <a:solidFill>
                  <a:schemeClr val="dk1"/>
                </a:solidFill>
                <a:latin typeface="Heebo Medium"/>
                <a:ea typeface="Heebo Medium"/>
                <a:cs typeface="Heebo Medium"/>
                <a:sym typeface="Heebo Medium"/>
              </a:defRPr>
            </a:lvl1pPr>
            <a:lvl2pPr lvl="1" marR="0" rtl="0" algn="l">
              <a:lnSpc>
                <a:spcPct val="100000"/>
              </a:lnSpc>
              <a:spcBef>
                <a:spcPts val="0"/>
              </a:spcBef>
              <a:spcAft>
                <a:spcPts val="0"/>
              </a:spcAft>
              <a:buClr>
                <a:schemeClr val="dk1"/>
              </a:buClr>
              <a:buSzPts val="3000"/>
              <a:buFont typeface="Heebo Medium"/>
              <a:buNone/>
              <a:defRPr b="0" i="0" sz="3000" u="none" cap="none" strike="noStrike">
                <a:solidFill>
                  <a:schemeClr val="dk1"/>
                </a:solidFill>
                <a:latin typeface="Heebo Medium"/>
                <a:ea typeface="Heebo Medium"/>
                <a:cs typeface="Heebo Medium"/>
                <a:sym typeface="Heebo Medium"/>
              </a:defRPr>
            </a:lvl2pPr>
            <a:lvl3pPr lvl="2" marR="0" rtl="0" algn="l">
              <a:lnSpc>
                <a:spcPct val="100000"/>
              </a:lnSpc>
              <a:spcBef>
                <a:spcPts val="0"/>
              </a:spcBef>
              <a:spcAft>
                <a:spcPts val="0"/>
              </a:spcAft>
              <a:buClr>
                <a:schemeClr val="dk1"/>
              </a:buClr>
              <a:buSzPts val="3000"/>
              <a:buFont typeface="Heebo Medium"/>
              <a:buNone/>
              <a:defRPr b="0" i="0" sz="3000" u="none" cap="none" strike="noStrike">
                <a:solidFill>
                  <a:schemeClr val="dk1"/>
                </a:solidFill>
                <a:latin typeface="Heebo Medium"/>
                <a:ea typeface="Heebo Medium"/>
                <a:cs typeface="Heebo Medium"/>
                <a:sym typeface="Heebo Medium"/>
              </a:defRPr>
            </a:lvl3pPr>
            <a:lvl4pPr lvl="3" marR="0" rtl="0" algn="l">
              <a:lnSpc>
                <a:spcPct val="100000"/>
              </a:lnSpc>
              <a:spcBef>
                <a:spcPts val="0"/>
              </a:spcBef>
              <a:spcAft>
                <a:spcPts val="0"/>
              </a:spcAft>
              <a:buClr>
                <a:schemeClr val="dk1"/>
              </a:buClr>
              <a:buSzPts val="3000"/>
              <a:buFont typeface="Heebo Medium"/>
              <a:buNone/>
              <a:defRPr b="0" i="0" sz="3000" u="none" cap="none" strike="noStrike">
                <a:solidFill>
                  <a:schemeClr val="dk1"/>
                </a:solidFill>
                <a:latin typeface="Heebo Medium"/>
                <a:ea typeface="Heebo Medium"/>
                <a:cs typeface="Heebo Medium"/>
                <a:sym typeface="Heebo Medium"/>
              </a:defRPr>
            </a:lvl4pPr>
            <a:lvl5pPr lvl="4" marR="0" rtl="0" algn="l">
              <a:lnSpc>
                <a:spcPct val="100000"/>
              </a:lnSpc>
              <a:spcBef>
                <a:spcPts val="0"/>
              </a:spcBef>
              <a:spcAft>
                <a:spcPts val="0"/>
              </a:spcAft>
              <a:buClr>
                <a:schemeClr val="dk1"/>
              </a:buClr>
              <a:buSzPts val="3000"/>
              <a:buFont typeface="Heebo Medium"/>
              <a:buNone/>
              <a:defRPr b="0" i="0" sz="3000" u="none" cap="none" strike="noStrike">
                <a:solidFill>
                  <a:schemeClr val="dk1"/>
                </a:solidFill>
                <a:latin typeface="Heebo Medium"/>
                <a:ea typeface="Heebo Medium"/>
                <a:cs typeface="Heebo Medium"/>
                <a:sym typeface="Heebo Medium"/>
              </a:defRPr>
            </a:lvl5pPr>
            <a:lvl6pPr lvl="5" marR="0" rtl="0" algn="l">
              <a:lnSpc>
                <a:spcPct val="100000"/>
              </a:lnSpc>
              <a:spcBef>
                <a:spcPts val="0"/>
              </a:spcBef>
              <a:spcAft>
                <a:spcPts val="0"/>
              </a:spcAft>
              <a:buClr>
                <a:schemeClr val="dk1"/>
              </a:buClr>
              <a:buSzPts val="3000"/>
              <a:buFont typeface="Heebo Medium"/>
              <a:buNone/>
              <a:defRPr b="0" i="0" sz="3000" u="none" cap="none" strike="noStrike">
                <a:solidFill>
                  <a:schemeClr val="dk1"/>
                </a:solidFill>
                <a:latin typeface="Heebo Medium"/>
                <a:ea typeface="Heebo Medium"/>
                <a:cs typeface="Heebo Medium"/>
                <a:sym typeface="Heebo Medium"/>
              </a:defRPr>
            </a:lvl6pPr>
            <a:lvl7pPr lvl="6" marR="0" rtl="0" algn="l">
              <a:lnSpc>
                <a:spcPct val="100000"/>
              </a:lnSpc>
              <a:spcBef>
                <a:spcPts val="0"/>
              </a:spcBef>
              <a:spcAft>
                <a:spcPts val="0"/>
              </a:spcAft>
              <a:buClr>
                <a:schemeClr val="dk1"/>
              </a:buClr>
              <a:buSzPts val="3000"/>
              <a:buFont typeface="Heebo Medium"/>
              <a:buNone/>
              <a:defRPr b="0" i="0" sz="3000" u="none" cap="none" strike="noStrike">
                <a:solidFill>
                  <a:schemeClr val="dk1"/>
                </a:solidFill>
                <a:latin typeface="Heebo Medium"/>
                <a:ea typeface="Heebo Medium"/>
                <a:cs typeface="Heebo Medium"/>
                <a:sym typeface="Heebo Medium"/>
              </a:defRPr>
            </a:lvl7pPr>
            <a:lvl8pPr lvl="7" marR="0" rtl="0" algn="l">
              <a:lnSpc>
                <a:spcPct val="100000"/>
              </a:lnSpc>
              <a:spcBef>
                <a:spcPts val="0"/>
              </a:spcBef>
              <a:spcAft>
                <a:spcPts val="0"/>
              </a:spcAft>
              <a:buClr>
                <a:schemeClr val="dk1"/>
              </a:buClr>
              <a:buSzPts val="3000"/>
              <a:buFont typeface="Heebo Medium"/>
              <a:buNone/>
              <a:defRPr b="0" i="0" sz="3000" u="none" cap="none" strike="noStrike">
                <a:solidFill>
                  <a:schemeClr val="dk1"/>
                </a:solidFill>
                <a:latin typeface="Heebo Medium"/>
                <a:ea typeface="Heebo Medium"/>
                <a:cs typeface="Heebo Medium"/>
                <a:sym typeface="Heebo Medium"/>
              </a:defRPr>
            </a:lvl8pPr>
            <a:lvl9pPr lvl="8" marR="0" rtl="0" algn="l">
              <a:lnSpc>
                <a:spcPct val="100000"/>
              </a:lnSpc>
              <a:spcBef>
                <a:spcPts val="0"/>
              </a:spcBef>
              <a:spcAft>
                <a:spcPts val="0"/>
              </a:spcAft>
              <a:buClr>
                <a:schemeClr val="dk1"/>
              </a:buClr>
              <a:buSzPts val="3000"/>
              <a:buFont typeface="Heebo Medium"/>
              <a:buNone/>
              <a:defRPr b="0" i="0" sz="3000" u="none" cap="none" strike="noStrike">
                <a:solidFill>
                  <a:schemeClr val="dk1"/>
                </a:solidFill>
                <a:latin typeface="Heebo Medium"/>
                <a:ea typeface="Heebo Medium"/>
                <a:cs typeface="Heebo Medium"/>
                <a:sym typeface="Heebo Medium"/>
              </a:defRPr>
            </a:lvl9pPr>
          </a:lstStyle>
          <a:p/>
        </p:txBody>
      </p:sp>
      <p:sp>
        <p:nvSpPr>
          <p:cNvPr id="7" name="Google Shape;7;p42"/>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1"/>
              </a:buClr>
              <a:buSzPts val="1200"/>
              <a:buFont typeface="Hind"/>
              <a:buChar char="●"/>
              <a:defRPr b="0" i="0" sz="1200" u="none" cap="none" strike="noStrike">
                <a:solidFill>
                  <a:schemeClr val="dk1"/>
                </a:solidFill>
                <a:latin typeface="Hind"/>
                <a:ea typeface="Hind"/>
                <a:cs typeface="Hind"/>
                <a:sym typeface="Hind"/>
              </a:defRPr>
            </a:lvl1pPr>
            <a:lvl2pPr indent="-304800" lvl="1" marL="914400" marR="0" rtl="0" algn="l">
              <a:lnSpc>
                <a:spcPct val="100000"/>
              </a:lnSpc>
              <a:spcBef>
                <a:spcPts val="0"/>
              </a:spcBef>
              <a:spcAft>
                <a:spcPts val="0"/>
              </a:spcAft>
              <a:buClr>
                <a:schemeClr val="dk1"/>
              </a:buClr>
              <a:buSzPts val="1200"/>
              <a:buFont typeface="Hind"/>
              <a:buChar char="○"/>
              <a:defRPr b="0" i="0" sz="1200" u="none" cap="none" strike="noStrike">
                <a:solidFill>
                  <a:schemeClr val="dk1"/>
                </a:solidFill>
                <a:latin typeface="Hind"/>
                <a:ea typeface="Hind"/>
                <a:cs typeface="Hind"/>
                <a:sym typeface="Hind"/>
              </a:defRPr>
            </a:lvl2pPr>
            <a:lvl3pPr indent="-304800" lvl="2" marL="1371600" marR="0" rtl="0" algn="l">
              <a:lnSpc>
                <a:spcPct val="100000"/>
              </a:lnSpc>
              <a:spcBef>
                <a:spcPts val="0"/>
              </a:spcBef>
              <a:spcAft>
                <a:spcPts val="0"/>
              </a:spcAft>
              <a:buClr>
                <a:schemeClr val="dk1"/>
              </a:buClr>
              <a:buSzPts val="1200"/>
              <a:buFont typeface="Hind"/>
              <a:buChar char="■"/>
              <a:defRPr b="0" i="0" sz="1200" u="none" cap="none" strike="noStrike">
                <a:solidFill>
                  <a:schemeClr val="dk1"/>
                </a:solidFill>
                <a:latin typeface="Hind"/>
                <a:ea typeface="Hind"/>
                <a:cs typeface="Hind"/>
                <a:sym typeface="Hind"/>
              </a:defRPr>
            </a:lvl3pPr>
            <a:lvl4pPr indent="-304800" lvl="3" marL="1828800" marR="0" rtl="0" algn="l">
              <a:lnSpc>
                <a:spcPct val="100000"/>
              </a:lnSpc>
              <a:spcBef>
                <a:spcPts val="0"/>
              </a:spcBef>
              <a:spcAft>
                <a:spcPts val="0"/>
              </a:spcAft>
              <a:buClr>
                <a:schemeClr val="dk1"/>
              </a:buClr>
              <a:buSzPts val="1200"/>
              <a:buFont typeface="Hind"/>
              <a:buChar char="●"/>
              <a:defRPr b="0" i="0" sz="1200" u="none" cap="none" strike="noStrike">
                <a:solidFill>
                  <a:schemeClr val="dk1"/>
                </a:solidFill>
                <a:latin typeface="Hind"/>
                <a:ea typeface="Hind"/>
                <a:cs typeface="Hind"/>
                <a:sym typeface="Hind"/>
              </a:defRPr>
            </a:lvl4pPr>
            <a:lvl5pPr indent="-304800" lvl="4" marL="2286000" marR="0" rtl="0" algn="l">
              <a:lnSpc>
                <a:spcPct val="100000"/>
              </a:lnSpc>
              <a:spcBef>
                <a:spcPts val="0"/>
              </a:spcBef>
              <a:spcAft>
                <a:spcPts val="0"/>
              </a:spcAft>
              <a:buClr>
                <a:schemeClr val="dk1"/>
              </a:buClr>
              <a:buSzPts val="1200"/>
              <a:buFont typeface="Hind"/>
              <a:buChar char="○"/>
              <a:defRPr b="0" i="0" sz="1200" u="none" cap="none" strike="noStrike">
                <a:solidFill>
                  <a:schemeClr val="dk1"/>
                </a:solidFill>
                <a:latin typeface="Hind"/>
                <a:ea typeface="Hind"/>
                <a:cs typeface="Hind"/>
                <a:sym typeface="Hind"/>
              </a:defRPr>
            </a:lvl5pPr>
            <a:lvl6pPr indent="-304800" lvl="5" marL="2743200" marR="0" rtl="0" algn="l">
              <a:lnSpc>
                <a:spcPct val="100000"/>
              </a:lnSpc>
              <a:spcBef>
                <a:spcPts val="0"/>
              </a:spcBef>
              <a:spcAft>
                <a:spcPts val="0"/>
              </a:spcAft>
              <a:buClr>
                <a:schemeClr val="dk1"/>
              </a:buClr>
              <a:buSzPts val="1200"/>
              <a:buFont typeface="Hind"/>
              <a:buChar char="■"/>
              <a:defRPr b="0" i="0" sz="1200" u="none" cap="none" strike="noStrike">
                <a:solidFill>
                  <a:schemeClr val="dk1"/>
                </a:solidFill>
                <a:latin typeface="Hind"/>
                <a:ea typeface="Hind"/>
                <a:cs typeface="Hind"/>
                <a:sym typeface="Hind"/>
              </a:defRPr>
            </a:lvl6pPr>
            <a:lvl7pPr indent="-304800" lvl="6" marL="3200400" marR="0" rtl="0" algn="l">
              <a:lnSpc>
                <a:spcPct val="100000"/>
              </a:lnSpc>
              <a:spcBef>
                <a:spcPts val="0"/>
              </a:spcBef>
              <a:spcAft>
                <a:spcPts val="0"/>
              </a:spcAft>
              <a:buClr>
                <a:schemeClr val="dk1"/>
              </a:buClr>
              <a:buSzPts val="1200"/>
              <a:buFont typeface="Hind"/>
              <a:buChar char="●"/>
              <a:defRPr b="0" i="0" sz="1200" u="none" cap="none" strike="noStrike">
                <a:solidFill>
                  <a:schemeClr val="dk1"/>
                </a:solidFill>
                <a:latin typeface="Hind"/>
                <a:ea typeface="Hind"/>
                <a:cs typeface="Hind"/>
                <a:sym typeface="Hind"/>
              </a:defRPr>
            </a:lvl7pPr>
            <a:lvl8pPr indent="-304800" lvl="7" marL="3657600" marR="0" rtl="0" algn="l">
              <a:lnSpc>
                <a:spcPct val="100000"/>
              </a:lnSpc>
              <a:spcBef>
                <a:spcPts val="0"/>
              </a:spcBef>
              <a:spcAft>
                <a:spcPts val="0"/>
              </a:spcAft>
              <a:buClr>
                <a:schemeClr val="dk1"/>
              </a:buClr>
              <a:buSzPts val="1200"/>
              <a:buFont typeface="Hind"/>
              <a:buChar char="○"/>
              <a:defRPr b="0" i="0" sz="1200" u="none" cap="none" strike="noStrike">
                <a:solidFill>
                  <a:schemeClr val="dk1"/>
                </a:solidFill>
                <a:latin typeface="Hind"/>
                <a:ea typeface="Hind"/>
                <a:cs typeface="Hind"/>
                <a:sym typeface="Hind"/>
              </a:defRPr>
            </a:lvl8pPr>
            <a:lvl9pPr indent="-304800" lvl="8" marL="4114800" marR="0" rtl="0" algn="l">
              <a:lnSpc>
                <a:spcPct val="100000"/>
              </a:lnSpc>
              <a:spcBef>
                <a:spcPts val="0"/>
              </a:spcBef>
              <a:spcAft>
                <a:spcPts val="0"/>
              </a:spcAft>
              <a:buClr>
                <a:schemeClr val="dk1"/>
              </a:buClr>
              <a:buSzPts val="1200"/>
              <a:buFont typeface="Hind"/>
              <a:buChar char="■"/>
              <a:defRPr b="0" i="0" sz="1200" u="none" cap="none" strike="noStrike">
                <a:solidFill>
                  <a:schemeClr val="dk1"/>
                </a:solidFill>
                <a:latin typeface="Hind"/>
                <a:ea typeface="Hind"/>
                <a:cs typeface="Hind"/>
                <a:sym typeface="Hind"/>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3.png"/><Relationship Id="rId5"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5.png"/><Relationship Id="rId4" Type="http://schemas.openxmlformats.org/officeDocument/2006/relationships/image" Target="../media/image20.png"/><Relationship Id="rId5"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comments" Target="../comments/comment2.xml"/><Relationship Id="rId4" Type="http://schemas.openxmlformats.org/officeDocument/2006/relationships/image" Target="../media/image24.png"/><Relationship Id="rId5"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comments" Target="../comments/comment3.xml"/><Relationship Id="rId4" Type="http://schemas.openxmlformats.org/officeDocument/2006/relationships/image" Target="../media/image28.png"/><Relationship Id="rId5"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6.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comments" Target="../comments/commen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 name="Shape 164"/>
        <p:cNvGrpSpPr/>
        <p:nvPr/>
      </p:nvGrpSpPr>
      <p:grpSpPr>
        <a:xfrm>
          <a:off x="0" y="0"/>
          <a:ext cx="0" cy="0"/>
          <a:chOff x="0" y="0"/>
          <a:chExt cx="0" cy="0"/>
        </a:xfrm>
      </p:grpSpPr>
      <p:sp>
        <p:nvSpPr>
          <p:cNvPr id="165" name="Google Shape;165;p1"/>
          <p:cNvSpPr/>
          <p:nvPr/>
        </p:nvSpPr>
        <p:spPr>
          <a:xfrm>
            <a:off x="138100" y="0"/>
            <a:ext cx="2769600" cy="5143500"/>
          </a:xfrm>
          <a:prstGeom prst="parallelogram">
            <a:avLst>
              <a:gd fmla="val 25000"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66" name="Google Shape;166;p1"/>
          <p:cNvSpPr txBox="1"/>
          <p:nvPr>
            <p:ph idx="1" type="subTitle"/>
          </p:nvPr>
        </p:nvSpPr>
        <p:spPr>
          <a:xfrm>
            <a:off x="3512425" y="2974375"/>
            <a:ext cx="5299500" cy="97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lang="en"/>
              <a:t>UNC Charlotte School of Data Science</a:t>
            </a:r>
            <a:endParaRPr/>
          </a:p>
          <a:p>
            <a:pPr indent="0" lvl="0" marL="0" rtl="0" algn="ctr">
              <a:lnSpc>
                <a:spcPct val="100000"/>
              </a:lnSpc>
              <a:spcBef>
                <a:spcPts val="0"/>
              </a:spcBef>
              <a:spcAft>
                <a:spcPts val="0"/>
              </a:spcAft>
              <a:buSzPts val="1200"/>
              <a:buNone/>
            </a:pPr>
            <a:r>
              <a:rPr lang="en"/>
              <a:t>202480-Fall 2024-DSBA-6276-U01-Strategic Business Analytics, Dr. Angela Liu</a:t>
            </a:r>
            <a:endParaRPr/>
          </a:p>
          <a:p>
            <a:pPr indent="0" lvl="0" marL="0" rtl="0" algn="l">
              <a:lnSpc>
                <a:spcPct val="100000"/>
              </a:lnSpc>
              <a:spcBef>
                <a:spcPts val="0"/>
              </a:spcBef>
              <a:spcAft>
                <a:spcPts val="0"/>
              </a:spcAft>
              <a:buSzPts val="1200"/>
              <a:buNone/>
            </a:pPr>
            <a:r>
              <a:t/>
            </a:r>
            <a:endParaRPr/>
          </a:p>
        </p:txBody>
      </p:sp>
      <p:cxnSp>
        <p:nvCxnSpPr>
          <p:cNvPr id="167" name="Google Shape;167;p1"/>
          <p:cNvCxnSpPr/>
          <p:nvPr/>
        </p:nvCxnSpPr>
        <p:spPr>
          <a:xfrm>
            <a:off x="3583825" y="2851775"/>
            <a:ext cx="4846800" cy="0"/>
          </a:xfrm>
          <a:prstGeom prst="straightConnector1">
            <a:avLst/>
          </a:prstGeom>
          <a:noFill/>
          <a:ln cap="flat" cmpd="sng" w="19050">
            <a:solidFill>
              <a:srgbClr val="93C47D"/>
            </a:solidFill>
            <a:prstDash val="dot"/>
            <a:round/>
            <a:headEnd len="sm" w="sm" type="none"/>
            <a:tailEnd len="sm" w="sm" type="none"/>
          </a:ln>
        </p:spPr>
      </p:cxnSp>
      <p:sp>
        <p:nvSpPr>
          <p:cNvPr id="168" name="Google Shape;168;p1"/>
          <p:cNvSpPr txBox="1"/>
          <p:nvPr>
            <p:ph type="ctrTitle"/>
          </p:nvPr>
        </p:nvSpPr>
        <p:spPr>
          <a:xfrm>
            <a:off x="3615850" y="1382338"/>
            <a:ext cx="5156700" cy="1317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sz="4100"/>
              <a:t>HEALTHY SALES STRATEGY PLAN</a:t>
            </a:r>
            <a:endParaRPr sz="4100"/>
          </a:p>
        </p:txBody>
      </p:sp>
      <p:cxnSp>
        <p:nvCxnSpPr>
          <p:cNvPr id="169" name="Google Shape;169;p1"/>
          <p:cNvCxnSpPr/>
          <p:nvPr/>
        </p:nvCxnSpPr>
        <p:spPr>
          <a:xfrm>
            <a:off x="3738775" y="4073175"/>
            <a:ext cx="4846800" cy="0"/>
          </a:xfrm>
          <a:prstGeom prst="straightConnector1">
            <a:avLst/>
          </a:prstGeom>
          <a:noFill/>
          <a:ln cap="flat" cmpd="sng" w="19050">
            <a:solidFill>
              <a:srgbClr val="93C47D"/>
            </a:solidFill>
            <a:prstDash val="dot"/>
            <a:round/>
            <a:headEnd len="sm" w="sm" type="none"/>
            <a:tailEnd len="sm" w="sm" type="none"/>
          </a:ln>
        </p:spPr>
      </p:cxnSp>
      <p:pic>
        <p:nvPicPr>
          <p:cNvPr id="170" name="Google Shape;170;p1"/>
          <p:cNvPicPr preferRelativeResize="0"/>
          <p:nvPr/>
        </p:nvPicPr>
        <p:blipFill rotWithShape="1">
          <a:blip r:embed="rId3">
            <a:alphaModFix/>
          </a:blip>
          <a:srcRect b="0" l="0" r="0" t="0"/>
          <a:stretch/>
        </p:blipFill>
        <p:spPr>
          <a:xfrm>
            <a:off x="0" y="151925"/>
            <a:ext cx="3665352" cy="5041377"/>
          </a:xfrm>
          <a:prstGeom prst="rect">
            <a:avLst/>
          </a:prstGeom>
          <a:noFill/>
          <a:ln>
            <a:noFill/>
          </a:ln>
          <a:effectLst>
            <a:outerShdw blurRad="214313" rotWithShape="0" algn="bl" dir="8040000" dist="76200">
              <a:srgbClr val="000000">
                <a:alpha val="64705"/>
              </a:srgbClr>
            </a:outerShdw>
          </a:effectLst>
        </p:spPr>
      </p:pic>
      <p:pic>
        <p:nvPicPr>
          <p:cNvPr id="171" name="Google Shape;171;p1"/>
          <p:cNvPicPr preferRelativeResize="0"/>
          <p:nvPr/>
        </p:nvPicPr>
        <p:blipFill rotWithShape="1">
          <a:blip r:embed="rId4">
            <a:alphaModFix/>
          </a:blip>
          <a:srcRect b="0" l="0" r="0" t="0"/>
          <a:stretch/>
        </p:blipFill>
        <p:spPr>
          <a:xfrm>
            <a:off x="4887332" y="224969"/>
            <a:ext cx="2885825" cy="11573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312e73d507d_0_90"/>
          <p:cNvSpPr/>
          <p:nvPr/>
        </p:nvSpPr>
        <p:spPr>
          <a:xfrm>
            <a:off x="653950" y="4357250"/>
            <a:ext cx="7975800" cy="651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
        <p:nvSpPr>
          <p:cNvPr id="275" name="Google Shape;275;g312e73d507d_0_90"/>
          <p:cNvSpPr txBox="1"/>
          <p:nvPr/>
        </p:nvSpPr>
        <p:spPr>
          <a:xfrm>
            <a:off x="932450" y="1383250"/>
            <a:ext cx="2890200" cy="484200"/>
          </a:xfrm>
          <a:prstGeom prst="rect">
            <a:avLst/>
          </a:prstGeom>
          <a:solidFill>
            <a:srgbClr val="FF6B65"/>
          </a:solid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chemeClr val="dk1"/>
                </a:solidFill>
                <a:latin typeface="Heebo Medium"/>
                <a:ea typeface="Heebo Medium"/>
                <a:cs typeface="Heebo Medium"/>
                <a:sym typeface="Heebo Medium"/>
              </a:rPr>
              <a:t>Customer Segmentation</a:t>
            </a:r>
            <a:endParaRPr b="0" i="0" sz="1900" u="none" cap="none" strike="noStrike">
              <a:solidFill>
                <a:schemeClr val="dk1"/>
              </a:solidFill>
              <a:latin typeface="Heebo Medium"/>
              <a:ea typeface="Heebo Medium"/>
              <a:cs typeface="Heebo Medium"/>
              <a:sym typeface="Heebo Medium"/>
            </a:endParaRPr>
          </a:p>
        </p:txBody>
      </p:sp>
      <p:graphicFrame>
        <p:nvGraphicFramePr>
          <p:cNvPr id="276" name="Google Shape;276;g312e73d507d_0_90"/>
          <p:cNvGraphicFramePr/>
          <p:nvPr/>
        </p:nvGraphicFramePr>
        <p:xfrm>
          <a:off x="932450" y="2031835"/>
          <a:ext cx="3000000" cy="3000000"/>
        </p:xfrm>
        <a:graphic>
          <a:graphicData uri="http://schemas.openxmlformats.org/drawingml/2006/table">
            <a:tbl>
              <a:tblPr>
                <a:noFill/>
                <a:tableStyleId>{735EE697-A881-41DC-8429-0AF7E03F4B84}</a:tableStyleId>
              </a:tblPr>
              <a:tblGrid>
                <a:gridCol w="2890200"/>
                <a:gridCol w="4585275"/>
              </a:tblGrid>
              <a:tr h="497725">
                <a:tc>
                  <a:txBody>
                    <a:bodyPr/>
                    <a:lstStyle/>
                    <a:p>
                      <a:pPr indent="0" lvl="0" marL="0" marR="0" rtl="0" algn="ctr">
                        <a:lnSpc>
                          <a:spcPct val="100000"/>
                        </a:lnSpc>
                        <a:spcBef>
                          <a:spcPts val="0"/>
                        </a:spcBef>
                        <a:spcAft>
                          <a:spcPts val="0"/>
                        </a:spcAft>
                        <a:buClr>
                          <a:srgbClr val="000000"/>
                        </a:buClr>
                        <a:buSzPts val="1200"/>
                        <a:buFont typeface="Arial"/>
                        <a:buNone/>
                      </a:pPr>
                      <a:r>
                        <a:rPr lang="en" sz="1300" u="none" cap="none" strike="noStrike">
                          <a:solidFill>
                            <a:schemeClr val="dk1"/>
                          </a:solidFill>
                          <a:latin typeface="Hind SemiBold"/>
                          <a:ea typeface="Hind SemiBold"/>
                          <a:cs typeface="Hind SemiBold"/>
                          <a:sym typeface="Hind SemiBold"/>
                        </a:rPr>
                        <a:t>Diverse Customer Needs</a:t>
                      </a:r>
                      <a:endParaRPr sz="1300" u="none" cap="none" strike="noStrike">
                        <a:solidFill>
                          <a:schemeClr val="dk1"/>
                        </a:solidFill>
                        <a:latin typeface="Hind SemiBold"/>
                        <a:ea typeface="Hind SemiBold"/>
                        <a:cs typeface="Hind SemiBold"/>
                        <a:sym typeface="Hind SemiBold"/>
                      </a:endParaRPr>
                    </a:p>
                  </a:txBody>
                  <a:tcPr marT="0" marB="0" marR="91425" marL="91425" anchor="ctr">
                    <a:lnL cap="flat" cmpd="sng" w="19050">
                      <a:solidFill>
                        <a:schemeClr val="dk2">
                          <a:alpha val="0"/>
                        </a:schemeClr>
                      </a:solidFill>
                      <a:prstDash val="dot"/>
                      <a:round/>
                      <a:headEnd len="sm" w="sm" type="none"/>
                      <a:tailEnd len="sm" w="sm" type="none"/>
                    </a:lnL>
                    <a:lnR cap="flat" cmpd="sng" w="19050">
                      <a:solidFill>
                        <a:schemeClr val="dk2">
                          <a:alpha val="0"/>
                        </a:schemeClr>
                      </a:solidFill>
                      <a:prstDash val="dot"/>
                      <a:round/>
                      <a:headEnd len="sm" w="sm" type="none"/>
                      <a:tailEnd len="sm" w="sm" type="none"/>
                    </a:lnR>
                    <a:lnT cap="flat" cmpd="sng" w="19050">
                      <a:solidFill>
                        <a:schemeClr val="dk2"/>
                      </a:solidFill>
                      <a:prstDash val="dot"/>
                      <a:round/>
                      <a:headEnd len="sm" w="sm" type="none"/>
                      <a:tailEnd len="sm" w="sm" type="none"/>
                    </a:lnT>
                    <a:lnB cap="flat" cmpd="sng" w="19050">
                      <a:solidFill>
                        <a:schemeClr val="dk2"/>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t/>
                      </a:r>
                      <a:endParaRPr sz="1300" u="none" cap="none" strike="noStrike">
                        <a:solidFill>
                          <a:schemeClr val="dk1"/>
                        </a:solidFill>
                        <a:latin typeface="Hind Medium"/>
                        <a:ea typeface="Hind Medium"/>
                        <a:cs typeface="Hind Medium"/>
                        <a:sym typeface="Hind Medium"/>
                      </a:endParaRPr>
                    </a:p>
                    <a:p>
                      <a:pPr indent="0" lvl="0" marL="0" marR="0" rtl="0" algn="l">
                        <a:lnSpc>
                          <a:spcPct val="100000"/>
                        </a:lnSpc>
                        <a:spcBef>
                          <a:spcPts val="0"/>
                        </a:spcBef>
                        <a:spcAft>
                          <a:spcPts val="0"/>
                        </a:spcAft>
                        <a:buClr>
                          <a:srgbClr val="000000"/>
                        </a:buClr>
                        <a:buSzPts val="1300"/>
                        <a:buFont typeface="Arial"/>
                        <a:buNone/>
                      </a:pPr>
                      <a:r>
                        <a:rPr lang="en" sz="1300" u="none" cap="none" strike="noStrike">
                          <a:solidFill>
                            <a:schemeClr val="dk1"/>
                          </a:solidFill>
                          <a:latin typeface="Hind Medium"/>
                          <a:ea typeface="Hind Medium"/>
                          <a:cs typeface="Hind Medium"/>
                          <a:sym typeface="Hind Medium"/>
                        </a:rPr>
                        <a:t>Among The Good Grocer’s customer base, approximately 40% are price-sensitive, seeking the most affordable options. </a:t>
                      </a:r>
                      <a:endParaRPr sz="1300" u="none" cap="none" strike="noStrike">
                        <a:solidFill>
                          <a:schemeClr val="dk1"/>
                        </a:solidFill>
                        <a:latin typeface="Hind Medium"/>
                        <a:ea typeface="Hind Medium"/>
                        <a:cs typeface="Hind Medium"/>
                        <a:sym typeface="Hind Medium"/>
                      </a:endParaRPr>
                    </a:p>
                    <a:p>
                      <a:pPr indent="0" lvl="0" marL="0" marR="0" rtl="0" algn="l">
                        <a:lnSpc>
                          <a:spcPct val="100000"/>
                        </a:lnSpc>
                        <a:spcBef>
                          <a:spcPts val="0"/>
                        </a:spcBef>
                        <a:spcAft>
                          <a:spcPts val="0"/>
                        </a:spcAft>
                        <a:buClr>
                          <a:srgbClr val="000000"/>
                        </a:buClr>
                        <a:buSzPts val="1300"/>
                        <a:buFont typeface="Arial"/>
                        <a:buNone/>
                      </a:pPr>
                      <a:r>
                        <a:t/>
                      </a:r>
                      <a:endParaRPr sz="1300" u="none" cap="none" strike="noStrike">
                        <a:solidFill>
                          <a:schemeClr val="dk1"/>
                        </a:solidFill>
                        <a:latin typeface="Hind Medium"/>
                        <a:ea typeface="Hind Medium"/>
                        <a:cs typeface="Hind Medium"/>
                        <a:sym typeface="Hind Medium"/>
                      </a:endParaRPr>
                    </a:p>
                    <a:p>
                      <a:pPr indent="0" lvl="0" marL="0" marR="0" rtl="0" algn="l">
                        <a:lnSpc>
                          <a:spcPct val="100000"/>
                        </a:lnSpc>
                        <a:spcBef>
                          <a:spcPts val="0"/>
                        </a:spcBef>
                        <a:spcAft>
                          <a:spcPts val="0"/>
                        </a:spcAft>
                        <a:buClr>
                          <a:srgbClr val="000000"/>
                        </a:buClr>
                        <a:buSzPts val="1300"/>
                        <a:buFont typeface="Arial"/>
                        <a:buNone/>
                      </a:pPr>
                      <a:r>
                        <a:rPr lang="en" sz="1300" u="none" cap="none" strike="noStrike">
                          <a:solidFill>
                            <a:schemeClr val="dk1"/>
                          </a:solidFill>
                          <a:latin typeface="Hind Medium"/>
                          <a:ea typeface="Hind Medium"/>
                          <a:cs typeface="Hind Medium"/>
                          <a:sym typeface="Hind Medium"/>
                        </a:rPr>
                        <a:t>However, </a:t>
                      </a:r>
                      <a:r>
                        <a:rPr lang="en" sz="1300" u="none" cap="none" strike="noStrike">
                          <a:solidFill>
                            <a:schemeClr val="dk2"/>
                          </a:solidFill>
                          <a:latin typeface="Hind Medium"/>
                          <a:ea typeface="Hind Medium"/>
                          <a:cs typeface="Hind Medium"/>
                          <a:sym typeface="Hind Medium"/>
                        </a:rPr>
                        <a:t>35% prioritize quality</a:t>
                      </a:r>
                      <a:r>
                        <a:rPr lang="en" sz="1300" u="none" cap="none" strike="noStrike">
                          <a:solidFill>
                            <a:schemeClr val="dk1"/>
                          </a:solidFill>
                          <a:latin typeface="Hind Medium"/>
                          <a:ea typeface="Hind Medium"/>
                          <a:cs typeface="Hind Medium"/>
                          <a:sym typeface="Hind Medium"/>
                        </a:rPr>
                        <a:t> over cost, often opting for premium products.</a:t>
                      </a:r>
                      <a:endParaRPr sz="1300" u="none" cap="none" strike="noStrike">
                        <a:solidFill>
                          <a:schemeClr val="dk1"/>
                        </a:solidFill>
                        <a:latin typeface="Hind Medium"/>
                        <a:ea typeface="Hind Medium"/>
                        <a:cs typeface="Hind Medium"/>
                        <a:sym typeface="Hind Medium"/>
                      </a:endParaRPr>
                    </a:p>
                    <a:p>
                      <a:pPr indent="0" lvl="0" marL="0" marR="0" rtl="0" algn="l">
                        <a:lnSpc>
                          <a:spcPct val="100000"/>
                        </a:lnSpc>
                        <a:spcBef>
                          <a:spcPts val="0"/>
                        </a:spcBef>
                        <a:spcAft>
                          <a:spcPts val="0"/>
                        </a:spcAft>
                        <a:buClr>
                          <a:srgbClr val="000000"/>
                        </a:buClr>
                        <a:buSzPts val="1200"/>
                        <a:buFont typeface="Arial"/>
                        <a:buNone/>
                      </a:pPr>
                      <a:r>
                        <a:t/>
                      </a:r>
                      <a:endParaRPr sz="1300" u="none" cap="none" strike="noStrike">
                        <a:solidFill>
                          <a:schemeClr val="dk1"/>
                        </a:solidFill>
                        <a:latin typeface="Hind Medium"/>
                        <a:ea typeface="Hind Medium"/>
                        <a:cs typeface="Hind Medium"/>
                        <a:sym typeface="Hind Medium"/>
                      </a:endParaRPr>
                    </a:p>
                  </a:txBody>
                  <a:tcPr marT="0" marB="0" marR="0" marL="0" anchor="ctr">
                    <a:lnL cap="flat" cmpd="sng" w="19050">
                      <a:solidFill>
                        <a:schemeClr val="dk2">
                          <a:alpha val="0"/>
                        </a:schemeClr>
                      </a:solidFill>
                      <a:prstDash val="dot"/>
                      <a:round/>
                      <a:headEnd len="sm" w="sm" type="none"/>
                      <a:tailEnd len="sm" w="sm" type="none"/>
                    </a:lnL>
                    <a:lnR cap="flat" cmpd="sng" w="19050">
                      <a:solidFill>
                        <a:schemeClr val="dk2">
                          <a:alpha val="0"/>
                        </a:schemeClr>
                      </a:solidFill>
                      <a:prstDash val="dot"/>
                      <a:round/>
                      <a:headEnd len="sm" w="sm" type="none"/>
                      <a:tailEnd len="sm" w="sm" type="none"/>
                    </a:lnR>
                    <a:lnT cap="flat" cmpd="sng" w="19050">
                      <a:solidFill>
                        <a:schemeClr val="dk2"/>
                      </a:solidFill>
                      <a:prstDash val="dot"/>
                      <a:round/>
                      <a:headEnd len="sm" w="sm" type="none"/>
                      <a:tailEnd len="sm" w="sm" type="none"/>
                    </a:lnT>
                    <a:lnB cap="flat" cmpd="sng" w="19050">
                      <a:solidFill>
                        <a:schemeClr val="dk2"/>
                      </a:solidFill>
                      <a:prstDash val="dot"/>
                      <a:round/>
                      <a:headEnd len="sm" w="sm" type="none"/>
                      <a:tailEnd len="sm" w="sm" type="none"/>
                    </a:lnB>
                  </a:tcPr>
                </a:tc>
              </a:tr>
              <a:tr h="497725">
                <a:tc>
                  <a:txBody>
                    <a:bodyPr/>
                    <a:lstStyle/>
                    <a:p>
                      <a:pPr indent="0" lvl="0" marL="0" marR="0" rtl="0" algn="ctr">
                        <a:lnSpc>
                          <a:spcPct val="100000"/>
                        </a:lnSpc>
                        <a:spcBef>
                          <a:spcPts val="0"/>
                        </a:spcBef>
                        <a:spcAft>
                          <a:spcPts val="0"/>
                        </a:spcAft>
                        <a:buClr>
                          <a:srgbClr val="000000"/>
                        </a:buClr>
                        <a:buSzPts val="1200"/>
                        <a:buFont typeface="Arial"/>
                        <a:buNone/>
                      </a:pPr>
                      <a:r>
                        <a:rPr lang="en" sz="1300" u="none" cap="none" strike="noStrike">
                          <a:solidFill>
                            <a:schemeClr val="dk1"/>
                          </a:solidFill>
                          <a:latin typeface="Hind SemiBold"/>
                          <a:ea typeface="Hind SemiBold"/>
                          <a:cs typeface="Hind SemiBold"/>
                          <a:sym typeface="Hind SemiBold"/>
                        </a:rPr>
                        <a:t>Balancing Affordability and Demand</a:t>
                      </a:r>
                      <a:endParaRPr sz="1300" u="none" cap="none" strike="noStrike">
                        <a:solidFill>
                          <a:schemeClr val="dk1"/>
                        </a:solidFill>
                        <a:latin typeface="Hind SemiBold"/>
                        <a:ea typeface="Hind SemiBold"/>
                        <a:cs typeface="Hind SemiBold"/>
                        <a:sym typeface="Hind SemiBold"/>
                      </a:endParaRPr>
                    </a:p>
                  </a:txBody>
                  <a:tcPr marT="0" marB="0" marR="91425" marL="91425" anchor="ctr">
                    <a:lnL cap="flat" cmpd="sng" w="19050">
                      <a:solidFill>
                        <a:schemeClr val="dk2">
                          <a:alpha val="0"/>
                        </a:schemeClr>
                      </a:solidFill>
                      <a:prstDash val="dot"/>
                      <a:round/>
                      <a:headEnd len="sm" w="sm" type="none"/>
                      <a:tailEnd len="sm" w="sm" type="none"/>
                    </a:lnL>
                    <a:lnR cap="flat" cmpd="sng" w="19050">
                      <a:solidFill>
                        <a:schemeClr val="dk2">
                          <a:alpha val="0"/>
                        </a:schemeClr>
                      </a:solidFill>
                      <a:prstDash val="dot"/>
                      <a:round/>
                      <a:headEnd len="sm" w="sm" type="none"/>
                      <a:tailEnd len="sm" w="sm" type="none"/>
                    </a:lnR>
                    <a:lnT cap="flat" cmpd="sng" w="19050">
                      <a:solidFill>
                        <a:schemeClr val="dk2"/>
                      </a:solidFill>
                      <a:prstDash val="dot"/>
                      <a:round/>
                      <a:headEnd len="sm" w="sm" type="none"/>
                      <a:tailEnd len="sm" w="sm" type="none"/>
                    </a:lnT>
                    <a:lnB cap="flat" cmpd="sng" w="19050">
                      <a:solidFill>
                        <a:schemeClr val="dk2"/>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t/>
                      </a:r>
                      <a:endParaRPr sz="1300" u="none" cap="none" strike="noStrike">
                        <a:solidFill>
                          <a:schemeClr val="dk1"/>
                        </a:solidFill>
                        <a:latin typeface="Hind Medium"/>
                        <a:ea typeface="Hind Medium"/>
                        <a:cs typeface="Hind Medium"/>
                        <a:sym typeface="Hind Medium"/>
                      </a:endParaRPr>
                    </a:p>
                    <a:p>
                      <a:pPr indent="0" lvl="0" marL="0" marR="0" rtl="0" algn="l">
                        <a:lnSpc>
                          <a:spcPct val="100000"/>
                        </a:lnSpc>
                        <a:spcBef>
                          <a:spcPts val="0"/>
                        </a:spcBef>
                        <a:spcAft>
                          <a:spcPts val="0"/>
                        </a:spcAft>
                        <a:buClr>
                          <a:srgbClr val="000000"/>
                        </a:buClr>
                        <a:buSzPts val="1300"/>
                        <a:buFont typeface="Arial"/>
                        <a:buNone/>
                      </a:pPr>
                      <a:r>
                        <a:rPr lang="en" sz="1300" u="none" cap="none" strike="noStrike">
                          <a:solidFill>
                            <a:schemeClr val="dk1"/>
                          </a:solidFill>
                          <a:latin typeface="Hind Medium"/>
                          <a:ea typeface="Hind Medium"/>
                          <a:cs typeface="Hind Medium"/>
                          <a:sym typeface="Hind Medium"/>
                        </a:rPr>
                        <a:t>The Good Grocer might have to aim to reduce the price premium of healthy items by 10-15% to make them accessible to a wider audience, especially t</a:t>
                      </a:r>
                      <a:r>
                        <a:rPr lang="en" sz="1300" u="none" cap="none" strike="noStrike">
                          <a:solidFill>
                            <a:schemeClr val="dk2"/>
                          </a:solidFill>
                          <a:latin typeface="Hind Medium"/>
                          <a:ea typeface="Hind Medium"/>
                          <a:cs typeface="Hind Medium"/>
                          <a:sym typeface="Hind Medium"/>
                        </a:rPr>
                        <a:t>argeting lower-income or price-sensitive customers</a:t>
                      </a:r>
                      <a:r>
                        <a:rPr lang="en" sz="1300" u="none" cap="none" strike="noStrike">
                          <a:solidFill>
                            <a:schemeClr val="dk1"/>
                          </a:solidFill>
                          <a:latin typeface="Hind Medium"/>
                          <a:ea typeface="Hind Medium"/>
                          <a:cs typeface="Hind Medium"/>
                          <a:sym typeface="Hind Medium"/>
                        </a:rPr>
                        <a:t>.</a:t>
                      </a:r>
                      <a:endParaRPr sz="1300" u="none" cap="none" strike="noStrike">
                        <a:solidFill>
                          <a:schemeClr val="dk1"/>
                        </a:solidFill>
                        <a:latin typeface="Hind Medium"/>
                        <a:ea typeface="Hind Medium"/>
                        <a:cs typeface="Hind Medium"/>
                        <a:sym typeface="Hind Medium"/>
                      </a:endParaRPr>
                    </a:p>
                    <a:p>
                      <a:pPr indent="0" lvl="0" marL="0" marR="0" rtl="0" algn="l">
                        <a:lnSpc>
                          <a:spcPct val="100000"/>
                        </a:lnSpc>
                        <a:spcBef>
                          <a:spcPts val="0"/>
                        </a:spcBef>
                        <a:spcAft>
                          <a:spcPts val="0"/>
                        </a:spcAft>
                        <a:buClr>
                          <a:srgbClr val="000000"/>
                        </a:buClr>
                        <a:buSzPts val="1300"/>
                        <a:buFont typeface="Arial"/>
                        <a:buNone/>
                      </a:pPr>
                      <a:r>
                        <a:t/>
                      </a:r>
                      <a:endParaRPr sz="1300" u="none" cap="none" strike="noStrike">
                        <a:solidFill>
                          <a:schemeClr val="dk1"/>
                        </a:solidFill>
                        <a:latin typeface="Hind Medium"/>
                        <a:ea typeface="Hind Medium"/>
                        <a:cs typeface="Hind Medium"/>
                        <a:sym typeface="Hind Medium"/>
                      </a:endParaRPr>
                    </a:p>
                  </a:txBody>
                  <a:tcPr marT="0" marB="0" marR="0" marL="0" anchor="ctr">
                    <a:lnL cap="flat" cmpd="sng" w="19050">
                      <a:solidFill>
                        <a:schemeClr val="dk2">
                          <a:alpha val="0"/>
                        </a:schemeClr>
                      </a:solidFill>
                      <a:prstDash val="dot"/>
                      <a:round/>
                      <a:headEnd len="sm" w="sm" type="none"/>
                      <a:tailEnd len="sm" w="sm" type="none"/>
                    </a:lnL>
                    <a:lnR cap="flat" cmpd="sng" w="19050">
                      <a:solidFill>
                        <a:schemeClr val="dk2">
                          <a:alpha val="0"/>
                        </a:schemeClr>
                      </a:solidFill>
                      <a:prstDash val="dot"/>
                      <a:round/>
                      <a:headEnd len="sm" w="sm" type="none"/>
                      <a:tailEnd len="sm" w="sm" type="none"/>
                    </a:lnR>
                    <a:lnT cap="flat" cmpd="sng" w="19050">
                      <a:solidFill>
                        <a:schemeClr val="dk2"/>
                      </a:solidFill>
                      <a:prstDash val="dot"/>
                      <a:round/>
                      <a:headEnd len="sm" w="sm" type="none"/>
                      <a:tailEnd len="sm" w="sm" type="none"/>
                    </a:lnT>
                    <a:lnB cap="flat" cmpd="sng" w="19050">
                      <a:solidFill>
                        <a:schemeClr val="dk2"/>
                      </a:solidFill>
                      <a:prstDash val="dot"/>
                      <a:round/>
                      <a:headEnd len="sm" w="sm" type="none"/>
                      <a:tailEnd len="sm" w="sm" type="none"/>
                    </a:lnB>
                  </a:tcPr>
                </a:tc>
              </a:tr>
            </a:tbl>
          </a:graphicData>
        </a:graphic>
      </p:graphicFrame>
      <p:sp>
        <p:nvSpPr>
          <p:cNvPr id="277" name="Google Shape;277;g312e73d507d_0_90"/>
          <p:cNvSpPr txBox="1"/>
          <p:nvPr>
            <p:ph type="title"/>
          </p:nvPr>
        </p:nvSpPr>
        <p:spPr>
          <a:xfrm>
            <a:off x="823925" y="197800"/>
            <a:ext cx="7584000" cy="92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t/>
            </a:r>
            <a:endParaRPr sz="3010">
              <a:solidFill>
                <a:srgbClr val="FF6B65"/>
              </a:solidFill>
              <a:latin typeface="Heebo Black"/>
              <a:ea typeface="Heebo Black"/>
              <a:cs typeface="Heebo Black"/>
              <a:sym typeface="Heebo Black"/>
            </a:endParaRPr>
          </a:p>
          <a:p>
            <a:pPr indent="0" lvl="0" marL="0" rtl="0" algn="l">
              <a:lnSpc>
                <a:spcPct val="100000"/>
              </a:lnSpc>
              <a:spcBef>
                <a:spcPts val="0"/>
              </a:spcBef>
              <a:spcAft>
                <a:spcPts val="0"/>
              </a:spcAft>
              <a:buSzPts val="3000"/>
              <a:buNone/>
            </a:pPr>
            <a:r>
              <a:rPr lang="en"/>
              <a:t>FOCUS CHALLENGES</a:t>
            </a:r>
            <a:endParaRPr/>
          </a:p>
        </p:txBody>
      </p:sp>
      <p:pic>
        <p:nvPicPr>
          <p:cNvPr id="278" name="Google Shape;278;g312e73d507d_0_90"/>
          <p:cNvPicPr preferRelativeResize="0"/>
          <p:nvPr/>
        </p:nvPicPr>
        <p:blipFill rotWithShape="1">
          <a:blip r:embed="rId3">
            <a:alphaModFix/>
          </a:blip>
          <a:srcRect b="26513" l="0" r="0" t="0"/>
          <a:stretch/>
        </p:blipFill>
        <p:spPr>
          <a:xfrm>
            <a:off x="915375" y="197812"/>
            <a:ext cx="1968050" cy="580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g312e73d507d_0_97"/>
          <p:cNvSpPr/>
          <p:nvPr/>
        </p:nvSpPr>
        <p:spPr>
          <a:xfrm>
            <a:off x="653950" y="4357250"/>
            <a:ext cx="7975800" cy="651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
        <p:nvSpPr>
          <p:cNvPr id="284" name="Google Shape;284;g312e73d507d_0_97"/>
          <p:cNvSpPr txBox="1"/>
          <p:nvPr/>
        </p:nvSpPr>
        <p:spPr>
          <a:xfrm>
            <a:off x="943300" y="1421238"/>
            <a:ext cx="2304000" cy="484200"/>
          </a:xfrm>
          <a:prstGeom prst="rect">
            <a:avLst/>
          </a:prstGeom>
          <a:solidFill>
            <a:srgbClr val="FF6B65"/>
          </a:solid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chemeClr val="dk1"/>
                </a:solidFill>
                <a:latin typeface="Heebo Medium"/>
                <a:ea typeface="Heebo Medium"/>
                <a:cs typeface="Heebo Medium"/>
                <a:sym typeface="Heebo Medium"/>
              </a:rPr>
              <a:t>Market Positioning</a:t>
            </a:r>
            <a:endParaRPr b="0" i="0" sz="1900" u="none" cap="none" strike="noStrike">
              <a:solidFill>
                <a:schemeClr val="dk1"/>
              </a:solidFill>
              <a:latin typeface="Heebo Medium"/>
              <a:ea typeface="Heebo Medium"/>
              <a:cs typeface="Heebo Medium"/>
              <a:sym typeface="Heebo Medium"/>
            </a:endParaRPr>
          </a:p>
        </p:txBody>
      </p:sp>
      <p:graphicFrame>
        <p:nvGraphicFramePr>
          <p:cNvPr id="285" name="Google Shape;285;g312e73d507d_0_97"/>
          <p:cNvGraphicFramePr/>
          <p:nvPr/>
        </p:nvGraphicFramePr>
        <p:xfrm>
          <a:off x="943300" y="2031835"/>
          <a:ext cx="3000000" cy="3000000"/>
        </p:xfrm>
        <a:graphic>
          <a:graphicData uri="http://schemas.openxmlformats.org/drawingml/2006/table">
            <a:tbl>
              <a:tblPr>
                <a:noFill/>
                <a:tableStyleId>{735EE697-A881-41DC-8429-0AF7E03F4B84}</a:tableStyleId>
              </a:tblPr>
              <a:tblGrid>
                <a:gridCol w="2304000"/>
                <a:gridCol w="5208825"/>
              </a:tblGrid>
              <a:tr h="497725">
                <a:tc>
                  <a:txBody>
                    <a:bodyPr/>
                    <a:lstStyle/>
                    <a:p>
                      <a:pPr indent="0" lvl="0" marL="0" marR="0" rtl="0" algn="l">
                        <a:lnSpc>
                          <a:spcPct val="100000"/>
                        </a:lnSpc>
                        <a:spcBef>
                          <a:spcPts val="0"/>
                        </a:spcBef>
                        <a:spcAft>
                          <a:spcPts val="0"/>
                        </a:spcAft>
                        <a:buClr>
                          <a:srgbClr val="000000"/>
                        </a:buClr>
                        <a:buSzPts val="1200"/>
                        <a:buFont typeface="Arial"/>
                        <a:buNone/>
                      </a:pPr>
                      <a:r>
                        <a:rPr lang="en" sz="1300" u="none" cap="none" strike="noStrike">
                          <a:solidFill>
                            <a:schemeClr val="dk1"/>
                          </a:solidFill>
                          <a:latin typeface="Heebo SemiBold"/>
                          <a:ea typeface="Heebo SemiBold"/>
                          <a:cs typeface="Heebo SemiBold"/>
                          <a:sym typeface="Heebo SemiBold"/>
                        </a:rPr>
                        <a:t>Competitive Landscape</a:t>
                      </a:r>
                      <a:endParaRPr sz="1300" u="none" cap="none" strike="noStrike">
                        <a:solidFill>
                          <a:schemeClr val="dk1"/>
                        </a:solidFill>
                        <a:latin typeface="Heebo SemiBold"/>
                        <a:ea typeface="Heebo SemiBold"/>
                        <a:cs typeface="Heebo SemiBold"/>
                        <a:sym typeface="Heebo SemiBold"/>
                      </a:endParaRPr>
                    </a:p>
                  </a:txBody>
                  <a:tcPr marT="0" marB="0" marR="91425" marL="91425" anchor="ctr">
                    <a:lnL cap="flat" cmpd="sng" w="19050">
                      <a:solidFill>
                        <a:schemeClr val="dk2">
                          <a:alpha val="0"/>
                        </a:schemeClr>
                      </a:solidFill>
                      <a:prstDash val="dot"/>
                      <a:round/>
                      <a:headEnd len="sm" w="sm" type="none"/>
                      <a:tailEnd len="sm" w="sm" type="none"/>
                    </a:lnL>
                    <a:lnR cap="flat" cmpd="sng" w="19050">
                      <a:solidFill>
                        <a:schemeClr val="dk2">
                          <a:alpha val="0"/>
                        </a:schemeClr>
                      </a:solidFill>
                      <a:prstDash val="dot"/>
                      <a:round/>
                      <a:headEnd len="sm" w="sm" type="none"/>
                      <a:tailEnd len="sm" w="sm" type="none"/>
                    </a:lnR>
                    <a:lnT cap="flat" cmpd="sng" w="19050">
                      <a:solidFill>
                        <a:schemeClr val="dk2"/>
                      </a:solidFill>
                      <a:prstDash val="dot"/>
                      <a:round/>
                      <a:headEnd len="sm" w="sm" type="none"/>
                      <a:tailEnd len="sm" w="sm" type="none"/>
                    </a:lnT>
                    <a:lnB cap="flat" cmpd="sng" w="19050">
                      <a:solidFill>
                        <a:schemeClr val="dk2"/>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t/>
                      </a:r>
                      <a:endParaRPr sz="1300" u="none" cap="none" strike="noStrike">
                        <a:solidFill>
                          <a:schemeClr val="dk1"/>
                        </a:solidFill>
                        <a:latin typeface="Hind Medium"/>
                        <a:ea typeface="Hind Medium"/>
                        <a:cs typeface="Hind Medium"/>
                        <a:sym typeface="Hind Medium"/>
                      </a:endParaRPr>
                    </a:p>
                    <a:p>
                      <a:pPr indent="0" lvl="0" marL="0" marR="0" rtl="0" algn="l">
                        <a:lnSpc>
                          <a:spcPct val="100000"/>
                        </a:lnSpc>
                        <a:spcBef>
                          <a:spcPts val="0"/>
                        </a:spcBef>
                        <a:spcAft>
                          <a:spcPts val="0"/>
                        </a:spcAft>
                        <a:buClr>
                          <a:srgbClr val="000000"/>
                        </a:buClr>
                        <a:buSzPts val="1300"/>
                        <a:buFont typeface="Arial"/>
                        <a:buNone/>
                      </a:pPr>
                      <a:r>
                        <a:rPr lang="en" sz="1300" u="none" cap="none" strike="noStrike">
                          <a:solidFill>
                            <a:schemeClr val="dk1"/>
                          </a:solidFill>
                          <a:latin typeface="Hind Medium"/>
                          <a:ea typeface="Hind Medium"/>
                          <a:cs typeface="Hind Medium"/>
                          <a:sym typeface="Hind Medium"/>
                        </a:rPr>
                        <a:t>The healthy food market, valued at approximately </a:t>
                      </a:r>
                      <a:r>
                        <a:rPr lang="en" sz="1300" u="none" cap="none" strike="noStrike">
                          <a:solidFill>
                            <a:schemeClr val="dk2"/>
                          </a:solidFill>
                          <a:latin typeface="Hind Medium"/>
                          <a:ea typeface="Hind Medium"/>
                          <a:cs typeface="Hind Medium"/>
                          <a:sym typeface="Hind Medium"/>
                        </a:rPr>
                        <a:t>$800 billion globally and growing at 7% CAGR</a:t>
                      </a:r>
                      <a:r>
                        <a:rPr lang="en" sz="1300" u="none" cap="none" strike="noStrike">
                          <a:solidFill>
                            <a:schemeClr val="dk1"/>
                          </a:solidFill>
                          <a:latin typeface="Hind Medium"/>
                          <a:ea typeface="Hind Medium"/>
                          <a:cs typeface="Hind Medium"/>
                          <a:sym typeface="Hind Medium"/>
                        </a:rPr>
                        <a:t>, is increasingly competitive. </a:t>
                      </a:r>
                      <a:endParaRPr sz="1300" u="none" cap="none" strike="noStrike">
                        <a:solidFill>
                          <a:schemeClr val="dk1"/>
                        </a:solidFill>
                        <a:latin typeface="Hind Medium"/>
                        <a:ea typeface="Hind Medium"/>
                        <a:cs typeface="Hind Medium"/>
                        <a:sym typeface="Hind Medium"/>
                      </a:endParaRPr>
                    </a:p>
                    <a:p>
                      <a:pPr indent="0" lvl="0" marL="0" marR="0" rtl="0" algn="l">
                        <a:lnSpc>
                          <a:spcPct val="100000"/>
                        </a:lnSpc>
                        <a:spcBef>
                          <a:spcPts val="0"/>
                        </a:spcBef>
                        <a:spcAft>
                          <a:spcPts val="0"/>
                        </a:spcAft>
                        <a:buClr>
                          <a:srgbClr val="000000"/>
                        </a:buClr>
                        <a:buSzPts val="1300"/>
                        <a:buFont typeface="Arial"/>
                        <a:buNone/>
                      </a:pPr>
                      <a:r>
                        <a:t/>
                      </a:r>
                      <a:endParaRPr sz="1300" u="none" cap="none" strike="noStrike">
                        <a:solidFill>
                          <a:schemeClr val="dk1"/>
                        </a:solidFill>
                        <a:latin typeface="Hind Medium"/>
                        <a:ea typeface="Hind Medium"/>
                        <a:cs typeface="Hind Medium"/>
                        <a:sym typeface="Hind Medium"/>
                      </a:endParaRPr>
                    </a:p>
                    <a:p>
                      <a:pPr indent="0" lvl="0" marL="0" marR="0" rtl="0" algn="l">
                        <a:lnSpc>
                          <a:spcPct val="100000"/>
                        </a:lnSpc>
                        <a:spcBef>
                          <a:spcPts val="0"/>
                        </a:spcBef>
                        <a:spcAft>
                          <a:spcPts val="0"/>
                        </a:spcAft>
                        <a:buClr>
                          <a:srgbClr val="000000"/>
                        </a:buClr>
                        <a:buSzPts val="1300"/>
                        <a:buFont typeface="Arial"/>
                        <a:buNone/>
                      </a:pPr>
                      <a:r>
                        <a:rPr lang="en" sz="1300" u="none" cap="none" strike="noStrike">
                          <a:solidFill>
                            <a:schemeClr val="dk1"/>
                          </a:solidFill>
                          <a:latin typeface="Hind Medium"/>
                          <a:ea typeface="Hind Medium"/>
                          <a:cs typeface="Hind Medium"/>
                          <a:sym typeface="Hind Medium"/>
                        </a:rPr>
                        <a:t>Other retailers in this space often command a 20-50% price premium on health-focused products, appealing to </a:t>
                      </a:r>
                      <a:r>
                        <a:rPr lang="en" sz="1300" u="none" cap="none" strike="noStrike">
                          <a:solidFill>
                            <a:schemeClr val="dk2"/>
                          </a:solidFill>
                          <a:latin typeface="Hind Medium"/>
                          <a:ea typeface="Hind Medium"/>
                          <a:cs typeface="Hind Medium"/>
                          <a:sym typeface="Hind Medium"/>
                        </a:rPr>
                        <a:t>high-income segments</a:t>
                      </a:r>
                      <a:r>
                        <a:rPr lang="en" sz="1300" u="none" cap="none" strike="noStrike">
                          <a:solidFill>
                            <a:schemeClr val="dk1"/>
                          </a:solidFill>
                          <a:latin typeface="Hind Medium"/>
                          <a:ea typeface="Hind Medium"/>
                          <a:cs typeface="Hind Medium"/>
                          <a:sym typeface="Hind Medium"/>
                        </a:rPr>
                        <a:t>.</a:t>
                      </a:r>
                      <a:endParaRPr sz="1300" u="none" cap="none" strike="noStrike">
                        <a:solidFill>
                          <a:schemeClr val="dk1"/>
                        </a:solidFill>
                        <a:latin typeface="Hind Medium"/>
                        <a:ea typeface="Hind Medium"/>
                        <a:cs typeface="Hind Medium"/>
                        <a:sym typeface="Hind Medium"/>
                      </a:endParaRPr>
                    </a:p>
                    <a:p>
                      <a:pPr indent="0" lvl="0" marL="0" marR="0" rtl="0" algn="l">
                        <a:lnSpc>
                          <a:spcPct val="100000"/>
                        </a:lnSpc>
                        <a:spcBef>
                          <a:spcPts val="0"/>
                        </a:spcBef>
                        <a:spcAft>
                          <a:spcPts val="0"/>
                        </a:spcAft>
                        <a:buClr>
                          <a:srgbClr val="000000"/>
                        </a:buClr>
                        <a:buSzPts val="1200"/>
                        <a:buFont typeface="Arial"/>
                        <a:buNone/>
                      </a:pPr>
                      <a:r>
                        <a:t/>
                      </a:r>
                      <a:endParaRPr sz="1300" u="none" cap="none" strike="noStrike">
                        <a:solidFill>
                          <a:schemeClr val="dk1"/>
                        </a:solidFill>
                        <a:latin typeface="Hind Medium"/>
                        <a:ea typeface="Hind Medium"/>
                        <a:cs typeface="Hind Medium"/>
                        <a:sym typeface="Hind Medium"/>
                      </a:endParaRPr>
                    </a:p>
                  </a:txBody>
                  <a:tcPr marT="0" marB="0" marR="0" marL="0" anchor="ctr">
                    <a:lnL cap="flat" cmpd="sng" w="19050">
                      <a:solidFill>
                        <a:schemeClr val="dk2">
                          <a:alpha val="0"/>
                        </a:schemeClr>
                      </a:solidFill>
                      <a:prstDash val="dot"/>
                      <a:round/>
                      <a:headEnd len="sm" w="sm" type="none"/>
                      <a:tailEnd len="sm" w="sm" type="none"/>
                    </a:lnL>
                    <a:lnR cap="flat" cmpd="sng" w="19050">
                      <a:solidFill>
                        <a:schemeClr val="dk2">
                          <a:alpha val="0"/>
                        </a:schemeClr>
                      </a:solidFill>
                      <a:prstDash val="dot"/>
                      <a:round/>
                      <a:headEnd len="sm" w="sm" type="none"/>
                      <a:tailEnd len="sm" w="sm" type="none"/>
                    </a:lnR>
                    <a:lnT cap="flat" cmpd="sng" w="19050">
                      <a:solidFill>
                        <a:schemeClr val="dk2"/>
                      </a:solidFill>
                      <a:prstDash val="dot"/>
                      <a:round/>
                      <a:headEnd len="sm" w="sm" type="none"/>
                      <a:tailEnd len="sm" w="sm" type="none"/>
                    </a:lnT>
                    <a:lnB cap="flat" cmpd="sng" w="19050">
                      <a:solidFill>
                        <a:schemeClr val="dk2"/>
                      </a:solidFill>
                      <a:prstDash val="dot"/>
                      <a:round/>
                      <a:headEnd len="sm" w="sm" type="none"/>
                      <a:tailEnd len="sm" w="sm" type="none"/>
                    </a:lnB>
                  </a:tcPr>
                </a:tc>
              </a:tr>
              <a:tr h="497725">
                <a:tc>
                  <a:txBody>
                    <a:bodyPr/>
                    <a:lstStyle/>
                    <a:p>
                      <a:pPr indent="0" lvl="0" marL="0" marR="0" rtl="0" algn="l">
                        <a:lnSpc>
                          <a:spcPct val="100000"/>
                        </a:lnSpc>
                        <a:spcBef>
                          <a:spcPts val="0"/>
                        </a:spcBef>
                        <a:spcAft>
                          <a:spcPts val="0"/>
                        </a:spcAft>
                        <a:buClr>
                          <a:srgbClr val="000000"/>
                        </a:buClr>
                        <a:buSzPts val="1200"/>
                        <a:buFont typeface="Arial"/>
                        <a:buNone/>
                      </a:pPr>
                      <a:r>
                        <a:rPr lang="en" sz="1300" u="none" cap="none" strike="noStrike">
                          <a:solidFill>
                            <a:schemeClr val="dk1"/>
                          </a:solidFill>
                          <a:latin typeface="Heebo SemiBold"/>
                          <a:ea typeface="Heebo SemiBold"/>
                          <a:cs typeface="Heebo SemiBold"/>
                          <a:sym typeface="Heebo SemiBold"/>
                        </a:rPr>
                        <a:t>Differentiation Strategy</a:t>
                      </a:r>
                      <a:endParaRPr sz="1300" u="none" cap="none" strike="noStrike">
                        <a:solidFill>
                          <a:schemeClr val="dk1"/>
                        </a:solidFill>
                        <a:latin typeface="Heebo SemiBold"/>
                        <a:ea typeface="Heebo SemiBold"/>
                        <a:cs typeface="Heebo SemiBold"/>
                        <a:sym typeface="Heebo SemiBold"/>
                      </a:endParaRPr>
                    </a:p>
                  </a:txBody>
                  <a:tcPr marT="0" marB="0" marR="91425" marL="91425" anchor="ctr">
                    <a:lnL cap="flat" cmpd="sng" w="19050">
                      <a:solidFill>
                        <a:schemeClr val="dk2">
                          <a:alpha val="0"/>
                        </a:schemeClr>
                      </a:solidFill>
                      <a:prstDash val="dot"/>
                      <a:round/>
                      <a:headEnd len="sm" w="sm" type="none"/>
                      <a:tailEnd len="sm" w="sm" type="none"/>
                    </a:lnL>
                    <a:lnR cap="flat" cmpd="sng" w="19050">
                      <a:solidFill>
                        <a:schemeClr val="dk2">
                          <a:alpha val="0"/>
                        </a:schemeClr>
                      </a:solidFill>
                      <a:prstDash val="dot"/>
                      <a:round/>
                      <a:headEnd len="sm" w="sm" type="none"/>
                      <a:tailEnd len="sm" w="sm" type="none"/>
                    </a:lnR>
                    <a:lnT cap="flat" cmpd="sng" w="19050">
                      <a:solidFill>
                        <a:schemeClr val="dk2"/>
                      </a:solidFill>
                      <a:prstDash val="dot"/>
                      <a:round/>
                      <a:headEnd len="sm" w="sm" type="none"/>
                      <a:tailEnd len="sm" w="sm" type="none"/>
                    </a:lnT>
                    <a:lnB cap="flat" cmpd="sng" w="19050">
                      <a:solidFill>
                        <a:schemeClr val="dk2"/>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t/>
                      </a:r>
                      <a:endParaRPr sz="1300" u="none" cap="none" strike="noStrike">
                        <a:solidFill>
                          <a:schemeClr val="dk1"/>
                        </a:solidFill>
                        <a:latin typeface="Hind Medium"/>
                        <a:ea typeface="Hind Medium"/>
                        <a:cs typeface="Hind Medium"/>
                        <a:sym typeface="Hind Medium"/>
                      </a:endParaRPr>
                    </a:p>
                    <a:p>
                      <a:pPr indent="0" lvl="0" marL="0" marR="0" rtl="0" algn="l">
                        <a:lnSpc>
                          <a:spcPct val="100000"/>
                        </a:lnSpc>
                        <a:spcBef>
                          <a:spcPts val="0"/>
                        </a:spcBef>
                        <a:spcAft>
                          <a:spcPts val="0"/>
                        </a:spcAft>
                        <a:buClr>
                          <a:srgbClr val="000000"/>
                        </a:buClr>
                        <a:buSzPts val="1300"/>
                        <a:buFont typeface="Arial"/>
                        <a:buNone/>
                      </a:pPr>
                      <a:r>
                        <a:rPr lang="en" sz="1300" u="none" cap="none" strike="noStrike">
                          <a:solidFill>
                            <a:schemeClr val="dk1"/>
                          </a:solidFill>
                          <a:latin typeface="Hind Medium"/>
                          <a:ea typeface="Hind Medium"/>
                          <a:cs typeface="Hind Medium"/>
                          <a:sym typeface="Hind Medium"/>
                        </a:rPr>
                        <a:t>The Good Grocer might have to seek to differentiate by offering healthy, affordable options, aiming to capture a larger portion of this market while competing against both </a:t>
                      </a:r>
                      <a:r>
                        <a:rPr lang="en" sz="1300" u="none" cap="none" strike="noStrike">
                          <a:solidFill>
                            <a:schemeClr val="dk2"/>
                          </a:solidFill>
                          <a:latin typeface="Hind Medium"/>
                          <a:ea typeface="Hind Medium"/>
                          <a:cs typeface="Hind Medium"/>
                          <a:sym typeface="Hind Medium"/>
                        </a:rPr>
                        <a:t>premium health-focused and conventional grocery stores</a:t>
                      </a:r>
                      <a:r>
                        <a:rPr lang="en" sz="1300" u="none" cap="none" strike="noStrike">
                          <a:solidFill>
                            <a:schemeClr val="dk1"/>
                          </a:solidFill>
                          <a:latin typeface="Hind Medium"/>
                          <a:ea typeface="Hind Medium"/>
                          <a:cs typeface="Hind Medium"/>
                          <a:sym typeface="Hind Medium"/>
                        </a:rPr>
                        <a:t>.</a:t>
                      </a:r>
                      <a:endParaRPr sz="1300" u="none" cap="none" strike="noStrike">
                        <a:solidFill>
                          <a:schemeClr val="dk1"/>
                        </a:solidFill>
                        <a:latin typeface="Hind Medium"/>
                        <a:ea typeface="Hind Medium"/>
                        <a:cs typeface="Hind Medium"/>
                        <a:sym typeface="Hind Medium"/>
                      </a:endParaRPr>
                    </a:p>
                    <a:p>
                      <a:pPr indent="0" lvl="0" marL="0" marR="0" rtl="0" algn="l">
                        <a:lnSpc>
                          <a:spcPct val="100000"/>
                        </a:lnSpc>
                        <a:spcBef>
                          <a:spcPts val="0"/>
                        </a:spcBef>
                        <a:spcAft>
                          <a:spcPts val="0"/>
                        </a:spcAft>
                        <a:buClr>
                          <a:srgbClr val="000000"/>
                        </a:buClr>
                        <a:buSzPts val="1300"/>
                        <a:buFont typeface="Arial"/>
                        <a:buNone/>
                      </a:pPr>
                      <a:r>
                        <a:t/>
                      </a:r>
                      <a:endParaRPr sz="1300" u="none" cap="none" strike="noStrike">
                        <a:solidFill>
                          <a:schemeClr val="dk1"/>
                        </a:solidFill>
                        <a:latin typeface="Hind Medium"/>
                        <a:ea typeface="Hind Medium"/>
                        <a:cs typeface="Hind Medium"/>
                        <a:sym typeface="Hind Medium"/>
                      </a:endParaRPr>
                    </a:p>
                  </a:txBody>
                  <a:tcPr marT="0" marB="0" marR="0" marL="0" anchor="ctr">
                    <a:lnL cap="flat" cmpd="sng" w="19050">
                      <a:solidFill>
                        <a:schemeClr val="dk2">
                          <a:alpha val="0"/>
                        </a:schemeClr>
                      </a:solidFill>
                      <a:prstDash val="dot"/>
                      <a:round/>
                      <a:headEnd len="sm" w="sm" type="none"/>
                      <a:tailEnd len="sm" w="sm" type="none"/>
                    </a:lnL>
                    <a:lnR cap="flat" cmpd="sng" w="19050">
                      <a:solidFill>
                        <a:schemeClr val="dk2">
                          <a:alpha val="0"/>
                        </a:schemeClr>
                      </a:solidFill>
                      <a:prstDash val="dot"/>
                      <a:round/>
                      <a:headEnd len="sm" w="sm" type="none"/>
                      <a:tailEnd len="sm" w="sm" type="none"/>
                    </a:lnR>
                    <a:lnT cap="flat" cmpd="sng" w="19050">
                      <a:solidFill>
                        <a:schemeClr val="dk2"/>
                      </a:solidFill>
                      <a:prstDash val="dot"/>
                      <a:round/>
                      <a:headEnd len="sm" w="sm" type="none"/>
                      <a:tailEnd len="sm" w="sm" type="none"/>
                    </a:lnT>
                    <a:lnB cap="flat" cmpd="sng" w="19050">
                      <a:solidFill>
                        <a:schemeClr val="dk2"/>
                      </a:solidFill>
                      <a:prstDash val="dot"/>
                      <a:round/>
                      <a:headEnd len="sm" w="sm" type="none"/>
                      <a:tailEnd len="sm" w="sm" type="none"/>
                    </a:lnB>
                  </a:tcPr>
                </a:tc>
              </a:tr>
            </a:tbl>
          </a:graphicData>
        </a:graphic>
      </p:graphicFrame>
      <p:sp>
        <p:nvSpPr>
          <p:cNvPr id="286" name="Google Shape;286;g312e73d507d_0_97"/>
          <p:cNvSpPr txBox="1"/>
          <p:nvPr>
            <p:ph type="title"/>
          </p:nvPr>
        </p:nvSpPr>
        <p:spPr>
          <a:xfrm>
            <a:off x="823925" y="197800"/>
            <a:ext cx="7584000" cy="92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t/>
            </a:r>
            <a:endParaRPr sz="3010">
              <a:solidFill>
                <a:srgbClr val="FF6B65"/>
              </a:solidFill>
              <a:latin typeface="Heebo Black"/>
              <a:ea typeface="Heebo Black"/>
              <a:cs typeface="Heebo Black"/>
              <a:sym typeface="Heebo Black"/>
            </a:endParaRPr>
          </a:p>
          <a:p>
            <a:pPr indent="0" lvl="0" marL="0" rtl="0" algn="l">
              <a:lnSpc>
                <a:spcPct val="100000"/>
              </a:lnSpc>
              <a:spcBef>
                <a:spcPts val="0"/>
              </a:spcBef>
              <a:spcAft>
                <a:spcPts val="0"/>
              </a:spcAft>
              <a:buSzPts val="3000"/>
              <a:buNone/>
            </a:pPr>
            <a:r>
              <a:rPr lang="en"/>
              <a:t>FOCUS CHALLENGES</a:t>
            </a:r>
            <a:endParaRPr/>
          </a:p>
        </p:txBody>
      </p:sp>
      <p:pic>
        <p:nvPicPr>
          <p:cNvPr id="287" name="Google Shape;287;g312e73d507d_0_97"/>
          <p:cNvPicPr preferRelativeResize="0"/>
          <p:nvPr/>
        </p:nvPicPr>
        <p:blipFill rotWithShape="1">
          <a:blip r:embed="rId3">
            <a:alphaModFix/>
          </a:blip>
          <a:srcRect b="26513" l="0" r="0" t="0"/>
          <a:stretch/>
        </p:blipFill>
        <p:spPr>
          <a:xfrm>
            <a:off x="915375" y="197812"/>
            <a:ext cx="1968050" cy="580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3121c40ee2d_0_11"/>
          <p:cNvSpPr/>
          <p:nvPr/>
        </p:nvSpPr>
        <p:spPr>
          <a:xfrm>
            <a:off x="948125" y="712688"/>
            <a:ext cx="1151100" cy="1151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93" name="Google Shape;293;g3121c40ee2d_0_11"/>
          <p:cNvSpPr txBox="1"/>
          <p:nvPr>
            <p:ph type="title"/>
          </p:nvPr>
        </p:nvSpPr>
        <p:spPr>
          <a:xfrm>
            <a:off x="857425" y="2696575"/>
            <a:ext cx="4181400" cy="166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RESEARCH OBJECTIVES</a:t>
            </a:r>
            <a:endParaRPr/>
          </a:p>
        </p:txBody>
      </p:sp>
      <p:sp>
        <p:nvSpPr>
          <p:cNvPr id="294" name="Google Shape;294;g3121c40ee2d_0_11"/>
          <p:cNvSpPr txBox="1"/>
          <p:nvPr>
            <p:ph idx="2" type="title"/>
          </p:nvPr>
        </p:nvSpPr>
        <p:spPr>
          <a:xfrm>
            <a:off x="857425" y="867363"/>
            <a:ext cx="1332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03</a:t>
            </a:r>
            <a:endParaRPr/>
          </a:p>
        </p:txBody>
      </p:sp>
      <p:sp>
        <p:nvSpPr>
          <p:cNvPr id="295" name="Google Shape;295;g3121c40ee2d_0_11"/>
          <p:cNvSpPr/>
          <p:nvPr/>
        </p:nvSpPr>
        <p:spPr>
          <a:xfrm flipH="1">
            <a:off x="8605400" y="0"/>
            <a:ext cx="487200" cy="5143500"/>
          </a:xfrm>
          <a:prstGeom prst="parallelogram">
            <a:avLst>
              <a:gd fmla="val 25000"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cxnSp>
        <p:nvCxnSpPr>
          <p:cNvPr id="296" name="Google Shape;296;g3121c40ee2d_0_11"/>
          <p:cNvCxnSpPr/>
          <p:nvPr/>
        </p:nvCxnSpPr>
        <p:spPr>
          <a:xfrm>
            <a:off x="713225" y="2375263"/>
            <a:ext cx="4555500" cy="0"/>
          </a:xfrm>
          <a:prstGeom prst="straightConnector1">
            <a:avLst/>
          </a:prstGeom>
          <a:noFill/>
          <a:ln cap="flat" cmpd="sng" w="19050">
            <a:solidFill>
              <a:schemeClr val="dk2"/>
            </a:solidFill>
            <a:prstDash val="dot"/>
            <a:round/>
            <a:headEnd len="sm" w="sm" type="none"/>
            <a:tailEnd len="sm" w="sm" type="none"/>
          </a:ln>
        </p:spPr>
      </p:cxnSp>
      <p:pic>
        <p:nvPicPr>
          <p:cNvPr id="297" name="Google Shape;297;g3121c40ee2d_0_11"/>
          <p:cNvPicPr preferRelativeResize="0"/>
          <p:nvPr/>
        </p:nvPicPr>
        <p:blipFill rotWithShape="1">
          <a:blip r:embed="rId3">
            <a:alphaModFix/>
          </a:blip>
          <a:srcRect b="0" l="0" r="0" t="0"/>
          <a:stretch/>
        </p:blipFill>
        <p:spPr>
          <a:xfrm>
            <a:off x="6447175" y="2250300"/>
            <a:ext cx="2696825" cy="2893199"/>
          </a:xfrm>
          <a:prstGeom prst="rect">
            <a:avLst/>
          </a:prstGeom>
          <a:noFill/>
          <a:ln>
            <a:noFill/>
          </a:ln>
          <a:effectLst>
            <a:outerShdw blurRad="57150" rotWithShape="0" algn="bl" dir="1200000" dist="66675">
              <a:srgbClr val="000000">
                <a:alpha val="49803"/>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g3121c40ee2d_0_456"/>
          <p:cNvSpPr txBox="1"/>
          <p:nvPr>
            <p:ph type="title"/>
          </p:nvPr>
        </p:nvSpPr>
        <p:spPr>
          <a:xfrm>
            <a:off x="3301825" y="551550"/>
            <a:ext cx="5161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t/>
            </a:r>
            <a:endParaRPr sz="3010">
              <a:solidFill>
                <a:srgbClr val="FF6B65"/>
              </a:solidFill>
              <a:latin typeface="Heebo Black"/>
              <a:ea typeface="Heebo Black"/>
              <a:cs typeface="Heebo Black"/>
              <a:sym typeface="Heebo Black"/>
            </a:endParaRPr>
          </a:p>
          <a:p>
            <a:pPr indent="0" lvl="0" marL="0" rtl="0" algn="l">
              <a:lnSpc>
                <a:spcPct val="100000"/>
              </a:lnSpc>
              <a:spcBef>
                <a:spcPts val="0"/>
              </a:spcBef>
              <a:spcAft>
                <a:spcPts val="0"/>
              </a:spcAft>
              <a:buSzPts val="3000"/>
              <a:buNone/>
            </a:pPr>
            <a:r>
              <a:rPr lang="en" sz="3300"/>
              <a:t>CORE RESEARCH OBJECTIVE</a:t>
            </a:r>
            <a:endParaRPr sz="3300"/>
          </a:p>
        </p:txBody>
      </p:sp>
      <p:sp>
        <p:nvSpPr>
          <p:cNvPr id="303" name="Google Shape;303;g3121c40ee2d_0_456"/>
          <p:cNvSpPr txBox="1"/>
          <p:nvPr>
            <p:ph idx="2" type="subTitle"/>
          </p:nvPr>
        </p:nvSpPr>
        <p:spPr>
          <a:xfrm>
            <a:off x="3269575" y="2176350"/>
            <a:ext cx="5225700" cy="184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1200"/>
              <a:buNone/>
            </a:pPr>
            <a:r>
              <a:rPr lang="en" sz="1800"/>
              <a:t>How can using </a:t>
            </a:r>
            <a:r>
              <a:rPr lang="en" sz="1800">
                <a:solidFill>
                  <a:schemeClr val="dk2"/>
                </a:solidFill>
              </a:rPr>
              <a:t>affordability as a key metric</a:t>
            </a:r>
            <a:r>
              <a:rPr lang="en" sz="1800"/>
              <a:t> to promote healthy food products help a grocery retailer increase sales, attract and retain customers, and boost long-term profits, while staying competitive in pricing and growing in the health food market?</a:t>
            </a:r>
            <a:endParaRPr sz="1800"/>
          </a:p>
        </p:txBody>
      </p:sp>
      <p:sp>
        <p:nvSpPr>
          <p:cNvPr id="304" name="Google Shape;304;g3121c40ee2d_0_456"/>
          <p:cNvSpPr/>
          <p:nvPr/>
        </p:nvSpPr>
        <p:spPr>
          <a:xfrm>
            <a:off x="832725" y="1550238"/>
            <a:ext cx="670800" cy="6708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305" name="Google Shape;305;g3121c40ee2d_0_456"/>
          <p:cNvSpPr/>
          <p:nvPr/>
        </p:nvSpPr>
        <p:spPr>
          <a:xfrm>
            <a:off x="138100" y="0"/>
            <a:ext cx="2769600" cy="5143500"/>
          </a:xfrm>
          <a:prstGeom prst="parallelogram">
            <a:avLst>
              <a:gd fmla="val 25000"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pic>
        <p:nvPicPr>
          <p:cNvPr id="306" name="Google Shape;306;g3121c40ee2d_0_456"/>
          <p:cNvPicPr preferRelativeResize="0"/>
          <p:nvPr/>
        </p:nvPicPr>
        <p:blipFill rotWithShape="1">
          <a:blip r:embed="rId3">
            <a:alphaModFix/>
          </a:blip>
          <a:srcRect b="3292" l="83187" r="2928" t="75762"/>
          <a:stretch/>
        </p:blipFill>
        <p:spPr>
          <a:xfrm>
            <a:off x="227050" y="2720025"/>
            <a:ext cx="1445723" cy="2423475"/>
          </a:xfrm>
          <a:prstGeom prst="rect">
            <a:avLst/>
          </a:prstGeom>
          <a:noFill/>
          <a:ln>
            <a:noFill/>
          </a:ln>
        </p:spPr>
      </p:pic>
      <p:pic>
        <p:nvPicPr>
          <p:cNvPr id="307" name="Google Shape;307;g3121c40ee2d_0_456"/>
          <p:cNvPicPr preferRelativeResize="0"/>
          <p:nvPr/>
        </p:nvPicPr>
        <p:blipFill rotWithShape="1">
          <a:blip r:embed="rId3">
            <a:alphaModFix/>
          </a:blip>
          <a:srcRect b="72629" l="47339" r="27804" t="3382"/>
          <a:stretch/>
        </p:blipFill>
        <p:spPr>
          <a:xfrm>
            <a:off x="832725" y="2720025"/>
            <a:ext cx="2177601" cy="2335427"/>
          </a:xfrm>
          <a:prstGeom prst="rect">
            <a:avLst/>
          </a:prstGeom>
          <a:noFill/>
          <a:ln>
            <a:noFill/>
          </a:ln>
        </p:spPr>
      </p:pic>
      <p:pic>
        <p:nvPicPr>
          <p:cNvPr id="308" name="Google Shape;308;g3121c40ee2d_0_456"/>
          <p:cNvPicPr preferRelativeResize="0"/>
          <p:nvPr/>
        </p:nvPicPr>
        <p:blipFill rotWithShape="1">
          <a:blip r:embed="rId4">
            <a:alphaModFix/>
          </a:blip>
          <a:srcRect b="26513" l="0" r="0" t="0"/>
          <a:stretch/>
        </p:blipFill>
        <p:spPr>
          <a:xfrm>
            <a:off x="3483200" y="273091"/>
            <a:ext cx="2177600" cy="64178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7"/>
          <p:cNvSpPr txBox="1"/>
          <p:nvPr>
            <p:ph type="title"/>
          </p:nvPr>
        </p:nvSpPr>
        <p:spPr>
          <a:xfrm>
            <a:off x="536400" y="63500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RESEARCH OBJECTIVES</a:t>
            </a:r>
            <a:endParaRPr/>
          </a:p>
        </p:txBody>
      </p:sp>
      <p:sp>
        <p:nvSpPr>
          <p:cNvPr id="314" name="Google Shape;314;p7"/>
          <p:cNvSpPr txBox="1"/>
          <p:nvPr>
            <p:ph idx="4" type="subTitle"/>
          </p:nvPr>
        </p:nvSpPr>
        <p:spPr>
          <a:xfrm>
            <a:off x="1059463" y="1421538"/>
            <a:ext cx="7436100" cy="537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Evaluate the Impact of Affordability on Sales Performance</a:t>
            </a:r>
            <a:endParaRPr/>
          </a:p>
        </p:txBody>
      </p:sp>
      <p:sp>
        <p:nvSpPr>
          <p:cNvPr id="315" name="Google Shape;315;p7"/>
          <p:cNvSpPr/>
          <p:nvPr/>
        </p:nvSpPr>
        <p:spPr>
          <a:xfrm>
            <a:off x="536388" y="1464438"/>
            <a:ext cx="452100" cy="452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grpSp>
        <p:nvGrpSpPr>
          <p:cNvPr id="316" name="Google Shape;316;p7"/>
          <p:cNvGrpSpPr/>
          <p:nvPr/>
        </p:nvGrpSpPr>
        <p:grpSpPr>
          <a:xfrm>
            <a:off x="1112304" y="2043411"/>
            <a:ext cx="374368" cy="393392"/>
            <a:chOff x="4551551" y="2697633"/>
            <a:chExt cx="406392" cy="426997"/>
          </a:xfrm>
        </p:grpSpPr>
        <p:sp>
          <p:nvSpPr>
            <p:cNvPr id="317" name="Google Shape;317;p7"/>
            <p:cNvSpPr/>
            <p:nvPr/>
          </p:nvSpPr>
          <p:spPr>
            <a:xfrm>
              <a:off x="4710688" y="2989166"/>
              <a:ext cx="88337" cy="56991"/>
            </a:xfrm>
            <a:custGeom>
              <a:rect b="b" l="l" r="r" t="t"/>
              <a:pathLst>
                <a:path extrusionOk="0" h="260" w="403">
                  <a:moveTo>
                    <a:pt x="163" y="259"/>
                  </a:moveTo>
                  <a:lnTo>
                    <a:pt x="239" y="259"/>
                  </a:lnTo>
                  <a:lnTo>
                    <a:pt x="239" y="259"/>
                  </a:lnTo>
                  <a:cubicBezTo>
                    <a:pt x="268" y="259"/>
                    <a:pt x="296" y="252"/>
                    <a:pt x="320" y="238"/>
                  </a:cubicBezTo>
                  <a:cubicBezTo>
                    <a:pt x="345" y="223"/>
                    <a:pt x="366" y="203"/>
                    <a:pt x="380" y="179"/>
                  </a:cubicBezTo>
                  <a:cubicBezTo>
                    <a:pt x="394" y="155"/>
                    <a:pt x="402" y="127"/>
                    <a:pt x="402" y="99"/>
                  </a:cubicBezTo>
                  <a:lnTo>
                    <a:pt x="402" y="0"/>
                  </a:lnTo>
                  <a:lnTo>
                    <a:pt x="0" y="0"/>
                  </a:lnTo>
                  <a:lnTo>
                    <a:pt x="0" y="99"/>
                  </a:lnTo>
                  <a:lnTo>
                    <a:pt x="0" y="99"/>
                  </a:lnTo>
                  <a:cubicBezTo>
                    <a:pt x="0" y="127"/>
                    <a:pt x="8" y="155"/>
                    <a:pt x="22" y="179"/>
                  </a:cubicBezTo>
                  <a:cubicBezTo>
                    <a:pt x="36" y="203"/>
                    <a:pt x="57" y="224"/>
                    <a:pt x="81" y="238"/>
                  </a:cubicBezTo>
                  <a:cubicBezTo>
                    <a:pt x="106" y="252"/>
                    <a:pt x="135" y="259"/>
                    <a:pt x="163" y="259"/>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7"/>
            <p:cNvSpPr/>
            <p:nvPr/>
          </p:nvSpPr>
          <p:spPr>
            <a:xfrm>
              <a:off x="4551551" y="2848441"/>
              <a:ext cx="406392" cy="276189"/>
            </a:xfrm>
            <a:custGeom>
              <a:rect b="b" l="l" r="r" t="t"/>
              <a:pathLst>
                <a:path extrusionOk="0" h="1260" w="1854">
                  <a:moveTo>
                    <a:pt x="1495" y="282"/>
                  </a:moveTo>
                  <a:cubicBezTo>
                    <a:pt x="1470" y="282"/>
                    <a:pt x="1445" y="276"/>
                    <a:pt x="1423" y="263"/>
                  </a:cubicBezTo>
                  <a:cubicBezTo>
                    <a:pt x="1401" y="250"/>
                    <a:pt x="1382" y="231"/>
                    <a:pt x="1369" y="210"/>
                  </a:cubicBezTo>
                  <a:cubicBezTo>
                    <a:pt x="1356" y="188"/>
                    <a:pt x="1349" y="163"/>
                    <a:pt x="1349" y="139"/>
                  </a:cubicBezTo>
                  <a:lnTo>
                    <a:pt x="1349" y="0"/>
                  </a:lnTo>
                  <a:lnTo>
                    <a:pt x="505" y="0"/>
                  </a:lnTo>
                  <a:lnTo>
                    <a:pt x="505" y="139"/>
                  </a:lnTo>
                  <a:cubicBezTo>
                    <a:pt x="505" y="163"/>
                    <a:pt x="498" y="188"/>
                    <a:pt x="485" y="210"/>
                  </a:cubicBezTo>
                  <a:cubicBezTo>
                    <a:pt x="472" y="231"/>
                    <a:pt x="454" y="250"/>
                    <a:pt x="432" y="263"/>
                  </a:cubicBezTo>
                  <a:cubicBezTo>
                    <a:pt x="409" y="276"/>
                    <a:pt x="384" y="282"/>
                    <a:pt x="358" y="282"/>
                  </a:cubicBezTo>
                  <a:lnTo>
                    <a:pt x="224" y="282"/>
                  </a:lnTo>
                  <a:cubicBezTo>
                    <a:pt x="185" y="282"/>
                    <a:pt x="147" y="292"/>
                    <a:pt x="112" y="311"/>
                  </a:cubicBezTo>
                  <a:cubicBezTo>
                    <a:pt x="79" y="330"/>
                    <a:pt x="51" y="359"/>
                    <a:pt x="31" y="392"/>
                  </a:cubicBezTo>
                  <a:cubicBezTo>
                    <a:pt x="11" y="425"/>
                    <a:pt x="1" y="463"/>
                    <a:pt x="0" y="501"/>
                  </a:cubicBezTo>
                  <a:lnTo>
                    <a:pt x="0" y="761"/>
                  </a:lnTo>
                  <a:lnTo>
                    <a:pt x="117" y="761"/>
                  </a:lnTo>
                  <a:lnTo>
                    <a:pt x="117" y="501"/>
                  </a:lnTo>
                  <a:cubicBezTo>
                    <a:pt x="117" y="482"/>
                    <a:pt x="122" y="465"/>
                    <a:pt x="132" y="448"/>
                  </a:cubicBezTo>
                  <a:cubicBezTo>
                    <a:pt x="141" y="433"/>
                    <a:pt x="154" y="419"/>
                    <a:pt x="171" y="410"/>
                  </a:cubicBezTo>
                  <a:cubicBezTo>
                    <a:pt x="187" y="401"/>
                    <a:pt x="205" y="396"/>
                    <a:pt x="224" y="396"/>
                  </a:cubicBezTo>
                  <a:lnTo>
                    <a:pt x="300" y="396"/>
                  </a:lnTo>
                  <a:lnTo>
                    <a:pt x="300" y="1259"/>
                  </a:lnTo>
                  <a:lnTo>
                    <a:pt x="1553" y="1259"/>
                  </a:lnTo>
                  <a:lnTo>
                    <a:pt x="1553" y="396"/>
                  </a:lnTo>
                  <a:lnTo>
                    <a:pt x="1630" y="396"/>
                  </a:lnTo>
                  <a:cubicBezTo>
                    <a:pt x="1648" y="396"/>
                    <a:pt x="1667" y="401"/>
                    <a:pt x="1684" y="410"/>
                  </a:cubicBezTo>
                  <a:cubicBezTo>
                    <a:pt x="1699" y="419"/>
                    <a:pt x="1713" y="433"/>
                    <a:pt x="1723" y="448"/>
                  </a:cubicBezTo>
                  <a:cubicBezTo>
                    <a:pt x="1732" y="465"/>
                    <a:pt x="1737" y="482"/>
                    <a:pt x="1737" y="501"/>
                  </a:cubicBezTo>
                  <a:lnTo>
                    <a:pt x="1737" y="761"/>
                  </a:lnTo>
                  <a:lnTo>
                    <a:pt x="1853" y="761"/>
                  </a:lnTo>
                  <a:lnTo>
                    <a:pt x="1853" y="501"/>
                  </a:lnTo>
                  <a:cubicBezTo>
                    <a:pt x="1853" y="463"/>
                    <a:pt x="1843" y="425"/>
                    <a:pt x="1823" y="392"/>
                  </a:cubicBezTo>
                  <a:cubicBezTo>
                    <a:pt x="1804" y="359"/>
                    <a:pt x="1775" y="330"/>
                    <a:pt x="1741" y="311"/>
                  </a:cubicBezTo>
                  <a:cubicBezTo>
                    <a:pt x="1708" y="292"/>
                    <a:pt x="1669" y="282"/>
                    <a:pt x="1630" y="282"/>
                  </a:cubicBezTo>
                  <a:lnTo>
                    <a:pt x="1495" y="282"/>
                  </a:lnTo>
                  <a:moveTo>
                    <a:pt x="1245" y="741"/>
                  </a:moveTo>
                  <a:cubicBezTo>
                    <a:pt x="1245" y="789"/>
                    <a:pt x="1232" y="837"/>
                    <a:pt x="1206" y="878"/>
                  </a:cubicBezTo>
                  <a:cubicBezTo>
                    <a:pt x="1182" y="920"/>
                    <a:pt x="1147" y="955"/>
                    <a:pt x="1105" y="979"/>
                  </a:cubicBezTo>
                  <a:cubicBezTo>
                    <a:pt x="1062" y="1002"/>
                    <a:pt x="1013" y="1015"/>
                    <a:pt x="965" y="1015"/>
                  </a:cubicBezTo>
                  <a:lnTo>
                    <a:pt x="889" y="1015"/>
                  </a:lnTo>
                  <a:cubicBezTo>
                    <a:pt x="840" y="1015"/>
                    <a:pt x="792" y="1002"/>
                    <a:pt x="750" y="979"/>
                  </a:cubicBezTo>
                  <a:cubicBezTo>
                    <a:pt x="707" y="955"/>
                    <a:pt x="671" y="920"/>
                    <a:pt x="647" y="878"/>
                  </a:cubicBezTo>
                  <a:cubicBezTo>
                    <a:pt x="623" y="837"/>
                    <a:pt x="610" y="789"/>
                    <a:pt x="610" y="741"/>
                  </a:cubicBezTo>
                  <a:lnTo>
                    <a:pt x="610" y="528"/>
                  </a:lnTo>
                  <a:lnTo>
                    <a:pt x="1245" y="528"/>
                  </a:lnTo>
                  <a:lnTo>
                    <a:pt x="1245" y="74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7"/>
            <p:cNvSpPr/>
            <p:nvPr/>
          </p:nvSpPr>
          <p:spPr>
            <a:xfrm>
              <a:off x="4662245" y="2697633"/>
              <a:ext cx="185222" cy="126039"/>
            </a:xfrm>
            <a:custGeom>
              <a:rect b="b" l="l" r="r" t="t"/>
              <a:pathLst>
                <a:path extrusionOk="0" h="575" w="845">
                  <a:moveTo>
                    <a:pt x="740" y="346"/>
                  </a:moveTo>
                  <a:lnTo>
                    <a:pt x="740" y="280"/>
                  </a:lnTo>
                  <a:cubicBezTo>
                    <a:pt x="739" y="231"/>
                    <a:pt x="726" y="183"/>
                    <a:pt x="701" y="140"/>
                  </a:cubicBezTo>
                  <a:cubicBezTo>
                    <a:pt x="676" y="98"/>
                    <a:pt x="640" y="62"/>
                    <a:pt x="597" y="38"/>
                  </a:cubicBezTo>
                  <a:cubicBezTo>
                    <a:pt x="553" y="14"/>
                    <a:pt x="504" y="0"/>
                    <a:pt x="454" y="0"/>
                  </a:cubicBezTo>
                  <a:lnTo>
                    <a:pt x="390" y="0"/>
                  </a:lnTo>
                  <a:cubicBezTo>
                    <a:pt x="340" y="0"/>
                    <a:pt x="290" y="14"/>
                    <a:pt x="247" y="38"/>
                  </a:cubicBezTo>
                  <a:cubicBezTo>
                    <a:pt x="204" y="62"/>
                    <a:pt x="168" y="98"/>
                    <a:pt x="143" y="140"/>
                  </a:cubicBezTo>
                  <a:cubicBezTo>
                    <a:pt x="118" y="183"/>
                    <a:pt x="105" y="231"/>
                    <a:pt x="105" y="280"/>
                  </a:cubicBezTo>
                  <a:lnTo>
                    <a:pt x="105" y="346"/>
                  </a:lnTo>
                  <a:lnTo>
                    <a:pt x="0" y="346"/>
                  </a:lnTo>
                  <a:lnTo>
                    <a:pt x="0" y="574"/>
                  </a:lnTo>
                  <a:lnTo>
                    <a:pt x="844" y="574"/>
                  </a:lnTo>
                  <a:lnTo>
                    <a:pt x="844" y="346"/>
                  </a:lnTo>
                  <a:lnTo>
                    <a:pt x="740" y="346"/>
                  </a:lnTo>
                  <a:moveTo>
                    <a:pt x="623" y="346"/>
                  </a:moveTo>
                  <a:lnTo>
                    <a:pt x="221" y="346"/>
                  </a:lnTo>
                  <a:lnTo>
                    <a:pt x="221" y="280"/>
                  </a:lnTo>
                  <a:cubicBezTo>
                    <a:pt x="221" y="251"/>
                    <a:pt x="229" y="222"/>
                    <a:pt x="244" y="198"/>
                  </a:cubicBezTo>
                  <a:cubicBezTo>
                    <a:pt x="259" y="172"/>
                    <a:pt x="280" y="151"/>
                    <a:pt x="305" y="136"/>
                  </a:cubicBezTo>
                  <a:cubicBezTo>
                    <a:pt x="331" y="123"/>
                    <a:pt x="360" y="115"/>
                    <a:pt x="389" y="115"/>
                  </a:cubicBezTo>
                  <a:lnTo>
                    <a:pt x="454" y="115"/>
                  </a:lnTo>
                  <a:cubicBezTo>
                    <a:pt x="483" y="115"/>
                    <a:pt x="513" y="123"/>
                    <a:pt x="538" y="136"/>
                  </a:cubicBezTo>
                  <a:cubicBezTo>
                    <a:pt x="564" y="151"/>
                    <a:pt x="585" y="172"/>
                    <a:pt x="600" y="198"/>
                  </a:cubicBezTo>
                  <a:cubicBezTo>
                    <a:pt x="615" y="222"/>
                    <a:pt x="623" y="251"/>
                    <a:pt x="623" y="280"/>
                  </a:cubicBezTo>
                  <a:lnTo>
                    <a:pt x="623" y="346"/>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0" name="Google Shape;320;p7"/>
          <p:cNvGrpSpPr/>
          <p:nvPr/>
        </p:nvGrpSpPr>
        <p:grpSpPr>
          <a:xfrm>
            <a:off x="6458645" y="2065069"/>
            <a:ext cx="350079" cy="350079"/>
            <a:chOff x="3497300" y="3227275"/>
            <a:chExt cx="296175" cy="296175"/>
          </a:xfrm>
        </p:grpSpPr>
        <p:sp>
          <p:nvSpPr>
            <p:cNvPr id="321" name="Google Shape;321;p7"/>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7"/>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7"/>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7"/>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7"/>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7"/>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7"/>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7"/>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9" name="Google Shape;329;p7"/>
          <p:cNvGrpSpPr/>
          <p:nvPr/>
        </p:nvGrpSpPr>
        <p:grpSpPr>
          <a:xfrm>
            <a:off x="3795288" y="2070497"/>
            <a:ext cx="342580" cy="339271"/>
            <a:chOff x="5049725" y="1435050"/>
            <a:chExt cx="486550" cy="481850"/>
          </a:xfrm>
        </p:grpSpPr>
        <p:sp>
          <p:nvSpPr>
            <p:cNvPr id="330" name="Google Shape;330;p7"/>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31" name="Google Shape;331;p7"/>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32" name="Google Shape;332;p7"/>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33" name="Google Shape;333;p7"/>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334" name="Google Shape;334;p7"/>
          <p:cNvSpPr txBox="1"/>
          <p:nvPr>
            <p:ph idx="4" type="subTitle"/>
          </p:nvPr>
        </p:nvSpPr>
        <p:spPr>
          <a:xfrm>
            <a:off x="1059463" y="2013238"/>
            <a:ext cx="7436100" cy="537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Identify and Profile Price-Sensitive Customer Segments</a:t>
            </a:r>
            <a:endParaRPr/>
          </a:p>
        </p:txBody>
      </p:sp>
      <p:sp>
        <p:nvSpPr>
          <p:cNvPr id="335" name="Google Shape;335;p7"/>
          <p:cNvSpPr txBox="1"/>
          <p:nvPr>
            <p:ph idx="4" type="subTitle"/>
          </p:nvPr>
        </p:nvSpPr>
        <p:spPr>
          <a:xfrm>
            <a:off x="1059463" y="2541488"/>
            <a:ext cx="7436100" cy="537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Benchmark Competitor Pricing Strategies</a:t>
            </a:r>
            <a:endParaRPr/>
          </a:p>
        </p:txBody>
      </p:sp>
      <p:sp>
        <p:nvSpPr>
          <p:cNvPr id="336" name="Google Shape;336;p7"/>
          <p:cNvSpPr txBox="1"/>
          <p:nvPr>
            <p:ph idx="4" type="subTitle"/>
          </p:nvPr>
        </p:nvSpPr>
        <p:spPr>
          <a:xfrm>
            <a:off x="1059463" y="3184050"/>
            <a:ext cx="7436100" cy="537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Develop an Affordability Metric for Healthy Products</a:t>
            </a:r>
            <a:endParaRPr/>
          </a:p>
        </p:txBody>
      </p:sp>
      <p:sp>
        <p:nvSpPr>
          <p:cNvPr id="337" name="Google Shape;337;p7"/>
          <p:cNvSpPr/>
          <p:nvPr/>
        </p:nvSpPr>
        <p:spPr>
          <a:xfrm>
            <a:off x="536388" y="2056138"/>
            <a:ext cx="452100" cy="452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338" name="Google Shape;338;p7"/>
          <p:cNvSpPr/>
          <p:nvPr/>
        </p:nvSpPr>
        <p:spPr>
          <a:xfrm>
            <a:off x="536388" y="2581663"/>
            <a:ext cx="452100" cy="452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339" name="Google Shape;339;p7"/>
          <p:cNvSpPr/>
          <p:nvPr/>
        </p:nvSpPr>
        <p:spPr>
          <a:xfrm>
            <a:off x="536388" y="3184050"/>
            <a:ext cx="452100" cy="452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340" name="Google Shape;340;p7"/>
          <p:cNvSpPr txBox="1"/>
          <p:nvPr>
            <p:ph idx="4" type="subTitle"/>
          </p:nvPr>
        </p:nvSpPr>
        <p:spPr>
          <a:xfrm>
            <a:off x="591138" y="1577238"/>
            <a:ext cx="342600" cy="339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1</a:t>
            </a:r>
            <a:endParaRPr/>
          </a:p>
        </p:txBody>
      </p:sp>
      <p:sp>
        <p:nvSpPr>
          <p:cNvPr id="341" name="Google Shape;341;p7"/>
          <p:cNvSpPr txBox="1"/>
          <p:nvPr>
            <p:ph idx="4" type="subTitle"/>
          </p:nvPr>
        </p:nvSpPr>
        <p:spPr>
          <a:xfrm>
            <a:off x="591138" y="2173300"/>
            <a:ext cx="342600" cy="339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2</a:t>
            </a:r>
            <a:endParaRPr/>
          </a:p>
        </p:txBody>
      </p:sp>
      <p:sp>
        <p:nvSpPr>
          <p:cNvPr id="342" name="Google Shape;342;p7"/>
          <p:cNvSpPr txBox="1"/>
          <p:nvPr>
            <p:ph idx="4" type="subTitle"/>
          </p:nvPr>
        </p:nvSpPr>
        <p:spPr>
          <a:xfrm>
            <a:off x="591138" y="2721288"/>
            <a:ext cx="342600" cy="339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3</a:t>
            </a:r>
            <a:endParaRPr/>
          </a:p>
        </p:txBody>
      </p:sp>
      <p:sp>
        <p:nvSpPr>
          <p:cNvPr id="343" name="Google Shape;343;p7"/>
          <p:cNvSpPr txBox="1"/>
          <p:nvPr>
            <p:ph idx="4" type="subTitle"/>
          </p:nvPr>
        </p:nvSpPr>
        <p:spPr>
          <a:xfrm>
            <a:off x="591138" y="3283363"/>
            <a:ext cx="342600" cy="339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4</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g3121c40ee2d_0_495"/>
          <p:cNvSpPr/>
          <p:nvPr/>
        </p:nvSpPr>
        <p:spPr>
          <a:xfrm>
            <a:off x="52800" y="4322275"/>
            <a:ext cx="9091200" cy="821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
        <p:nvSpPr>
          <p:cNvPr id="349" name="Google Shape;349;g3121c40ee2d_0_495"/>
          <p:cNvSpPr txBox="1"/>
          <p:nvPr>
            <p:ph type="title"/>
          </p:nvPr>
        </p:nvSpPr>
        <p:spPr>
          <a:xfrm>
            <a:off x="552625" y="22715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2400"/>
              <a:t>RESEARCH OBJECTIVE</a:t>
            </a:r>
            <a:endParaRPr sz="2400"/>
          </a:p>
        </p:txBody>
      </p:sp>
      <p:sp>
        <p:nvSpPr>
          <p:cNvPr id="350" name="Google Shape;350;g3121c40ee2d_0_495"/>
          <p:cNvSpPr txBox="1"/>
          <p:nvPr>
            <p:ph idx="4" type="subTitle"/>
          </p:nvPr>
        </p:nvSpPr>
        <p:spPr>
          <a:xfrm>
            <a:off x="949975" y="743800"/>
            <a:ext cx="3020100" cy="1071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Evaluate the Impact of Affordability on Sales Performance</a:t>
            </a:r>
            <a:endParaRPr/>
          </a:p>
        </p:txBody>
      </p:sp>
      <p:sp>
        <p:nvSpPr>
          <p:cNvPr id="351" name="Google Shape;351;g3121c40ee2d_0_495"/>
          <p:cNvSpPr/>
          <p:nvPr/>
        </p:nvSpPr>
        <p:spPr>
          <a:xfrm>
            <a:off x="497875" y="799838"/>
            <a:ext cx="452100" cy="452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352" name="Google Shape;352;g3121c40ee2d_0_495"/>
          <p:cNvSpPr txBox="1"/>
          <p:nvPr>
            <p:ph idx="4" type="subTitle"/>
          </p:nvPr>
        </p:nvSpPr>
        <p:spPr>
          <a:xfrm>
            <a:off x="552625" y="912638"/>
            <a:ext cx="342600" cy="339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1</a:t>
            </a:r>
            <a:endParaRPr/>
          </a:p>
        </p:txBody>
      </p:sp>
      <p:sp>
        <p:nvSpPr>
          <p:cNvPr id="353" name="Google Shape;353;g3121c40ee2d_0_495"/>
          <p:cNvSpPr/>
          <p:nvPr/>
        </p:nvSpPr>
        <p:spPr>
          <a:xfrm>
            <a:off x="8372400" y="0"/>
            <a:ext cx="8244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pic>
        <p:nvPicPr>
          <p:cNvPr id="354" name="Google Shape;354;g3121c40ee2d_0_495"/>
          <p:cNvPicPr preferRelativeResize="0"/>
          <p:nvPr/>
        </p:nvPicPr>
        <p:blipFill rotWithShape="1">
          <a:blip r:embed="rId3">
            <a:alphaModFix/>
          </a:blip>
          <a:srcRect b="0" l="0" r="6664" t="0"/>
          <a:stretch/>
        </p:blipFill>
        <p:spPr>
          <a:xfrm>
            <a:off x="4386325" y="103700"/>
            <a:ext cx="4637300" cy="4936099"/>
          </a:xfrm>
          <a:prstGeom prst="rect">
            <a:avLst/>
          </a:prstGeom>
          <a:noFill/>
          <a:ln>
            <a:noFill/>
          </a:ln>
        </p:spPr>
      </p:pic>
      <p:pic>
        <p:nvPicPr>
          <p:cNvPr id="355" name="Google Shape;355;g3121c40ee2d_0_495"/>
          <p:cNvPicPr preferRelativeResize="0"/>
          <p:nvPr/>
        </p:nvPicPr>
        <p:blipFill rotWithShape="1">
          <a:blip r:embed="rId4">
            <a:alphaModFix/>
          </a:blip>
          <a:srcRect b="-8719" l="0" r="35811" t="49475"/>
          <a:stretch/>
        </p:blipFill>
        <p:spPr>
          <a:xfrm>
            <a:off x="7764600" y="3520050"/>
            <a:ext cx="925100" cy="339300"/>
          </a:xfrm>
          <a:prstGeom prst="rect">
            <a:avLst/>
          </a:prstGeom>
          <a:noFill/>
          <a:ln>
            <a:noFill/>
          </a:ln>
        </p:spPr>
      </p:pic>
      <p:sp>
        <p:nvSpPr>
          <p:cNvPr id="356" name="Google Shape;356;g3121c40ee2d_0_495"/>
          <p:cNvSpPr txBox="1"/>
          <p:nvPr>
            <p:ph idx="4" type="subTitle"/>
          </p:nvPr>
        </p:nvSpPr>
        <p:spPr>
          <a:xfrm>
            <a:off x="497875" y="1815100"/>
            <a:ext cx="3716700" cy="804300"/>
          </a:xfrm>
          <a:prstGeom prst="rect">
            <a:avLst/>
          </a:prstGeom>
          <a:noFill/>
          <a:ln cap="flat" cmpd="sng" w="19050">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2400"/>
              <a:buNone/>
            </a:pPr>
            <a:r>
              <a:rPr lang="en" sz="1300"/>
              <a:t>The affordability is a key driver of sales performance for healthier items, as indicated by the steeper slope of the green trend line. </a:t>
            </a:r>
            <a:endParaRPr sz="1300"/>
          </a:p>
        </p:txBody>
      </p:sp>
      <p:sp>
        <p:nvSpPr>
          <p:cNvPr id="357" name="Google Shape;357;g3121c40ee2d_0_495"/>
          <p:cNvSpPr txBox="1"/>
          <p:nvPr/>
        </p:nvSpPr>
        <p:spPr>
          <a:xfrm>
            <a:off x="1646300" y="-493900"/>
            <a:ext cx="6167400" cy="369300"/>
          </a:xfrm>
          <a:prstGeom prst="rect">
            <a:avLst/>
          </a:prstGeom>
          <a:noFill/>
          <a:ln>
            <a:noFill/>
          </a:ln>
        </p:spPr>
        <p:txBody>
          <a:bodyPr anchorCtr="0" anchor="b"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Hind"/>
              <a:ea typeface="Hind"/>
              <a:cs typeface="Hind"/>
              <a:sym typeface="Hind"/>
            </a:endParaRPr>
          </a:p>
        </p:txBody>
      </p:sp>
      <p:sp>
        <p:nvSpPr>
          <p:cNvPr id="358" name="Google Shape;358;g3121c40ee2d_0_495"/>
          <p:cNvSpPr txBox="1"/>
          <p:nvPr>
            <p:ph idx="4" type="subTitle"/>
          </p:nvPr>
        </p:nvSpPr>
        <p:spPr>
          <a:xfrm>
            <a:off x="497875" y="2774175"/>
            <a:ext cx="3716700" cy="1071300"/>
          </a:xfrm>
          <a:prstGeom prst="rect">
            <a:avLst/>
          </a:prstGeom>
          <a:noFill/>
          <a:ln cap="flat" cmpd="sng" w="19050">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2400"/>
              <a:buNone/>
            </a:pPr>
            <a:r>
              <a:t/>
            </a:r>
            <a:endParaRPr sz="1300"/>
          </a:p>
          <a:p>
            <a:pPr indent="0" lvl="0" marL="0" rtl="0" algn="l">
              <a:lnSpc>
                <a:spcPct val="115000"/>
              </a:lnSpc>
              <a:spcBef>
                <a:spcPts val="0"/>
              </a:spcBef>
              <a:spcAft>
                <a:spcPts val="0"/>
              </a:spcAft>
              <a:buSzPts val="2400"/>
              <a:buNone/>
            </a:pPr>
            <a:r>
              <a:t/>
            </a:r>
            <a:endParaRPr sz="1300"/>
          </a:p>
          <a:p>
            <a:pPr indent="0" lvl="0" marL="0" rtl="0" algn="l">
              <a:lnSpc>
                <a:spcPct val="115000"/>
              </a:lnSpc>
              <a:spcBef>
                <a:spcPts val="0"/>
              </a:spcBef>
              <a:spcAft>
                <a:spcPts val="0"/>
              </a:spcAft>
              <a:buSzPts val="2400"/>
              <a:buNone/>
            </a:pPr>
            <a:r>
              <a:rPr lang="en" sz="1300"/>
              <a:t>As affordability improves (lower PIR values), there is a more noticeable increase in sales for healthier items compared to not-healthier items.</a:t>
            </a:r>
            <a:endParaRPr sz="1300"/>
          </a:p>
        </p:txBody>
      </p:sp>
      <p:sp>
        <p:nvSpPr>
          <p:cNvPr id="359" name="Google Shape;359;g3121c40ee2d_0_495"/>
          <p:cNvSpPr txBox="1"/>
          <p:nvPr>
            <p:ph idx="4" type="subTitle"/>
          </p:nvPr>
        </p:nvSpPr>
        <p:spPr>
          <a:xfrm>
            <a:off x="497875" y="4000250"/>
            <a:ext cx="3716700" cy="804300"/>
          </a:xfrm>
          <a:prstGeom prst="rect">
            <a:avLst/>
          </a:prstGeom>
          <a:noFill/>
          <a:ln cap="flat" cmpd="sng" w="19050">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2400"/>
              <a:buNone/>
            </a:pPr>
            <a:r>
              <a:t/>
            </a:r>
            <a:endParaRPr sz="1300"/>
          </a:p>
          <a:p>
            <a:pPr indent="0" lvl="0" marL="0" rtl="0" algn="l">
              <a:lnSpc>
                <a:spcPct val="115000"/>
              </a:lnSpc>
              <a:spcBef>
                <a:spcPts val="0"/>
              </a:spcBef>
              <a:spcAft>
                <a:spcPts val="0"/>
              </a:spcAft>
              <a:buSzPts val="2400"/>
              <a:buNone/>
            </a:pPr>
            <a:r>
              <a:t/>
            </a:r>
            <a:endParaRPr sz="1300"/>
          </a:p>
          <a:p>
            <a:pPr indent="0" lvl="0" marL="0" rtl="0" algn="l">
              <a:lnSpc>
                <a:spcPct val="115000"/>
              </a:lnSpc>
              <a:spcBef>
                <a:spcPts val="0"/>
              </a:spcBef>
              <a:spcAft>
                <a:spcPts val="0"/>
              </a:spcAft>
              <a:buSzPts val="2400"/>
              <a:buNone/>
            </a:pPr>
            <a:r>
              <a:rPr lang="en" sz="1300"/>
              <a:t>Consumers are more willing to buy healthier items when these products are priced in alignment with average incomes.</a:t>
            </a:r>
            <a:endParaRPr sz="1300"/>
          </a:p>
        </p:txBody>
      </p:sp>
      <p:sp>
        <p:nvSpPr>
          <p:cNvPr id="360" name="Google Shape;360;g3121c40ee2d_0_495"/>
          <p:cNvSpPr/>
          <p:nvPr/>
        </p:nvSpPr>
        <p:spPr>
          <a:xfrm rot="-1520621">
            <a:off x="3250624" y="3461169"/>
            <a:ext cx="1642810" cy="265171"/>
          </a:xfrm>
          <a:prstGeom prst="rightArrow">
            <a:avLst>
              <a:gd fmla="val 50000" name="adj1"/>
              <a:gd fmla="val 6442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g313afb385ee_0_271"/>
          <p:cNvSpPr/>
          <p:nvPr/>
        </p:nvSpPr>
        <p:spPr>
          <a:xfrm>
            <a:off x="52800" y="4322275"/>
            <a:ext cx="9091200" cy="821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
        <p:nvSpPr>
          <p:cNvPr id="366" name="Google Shape;366;g313afb385ee_0_271"/>
          <p:cNvSpPr/>
          <p:nvPr/>
        </p:nvSpPr>
        <p:spPr>
          <a:xfrm>
            <a:off x="8372400" y="0"/>
            <a:ext cx="8244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
        <p:nvSpPr>
          <p:cNvPr id="367" name="Google Shape;367;g313afb385ee_0_271"/>
          <p:cNvSpPr txBox="1"/>
          <p:nvPr>
            <p:ph type="title"/>
          </p:nvPr>
        </p:nvSpPr>
        <p:spPr>
          <a:xfrm>
            <a:off x="552625" y="22715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2400"/>
              <a:t>RESEARCH OBJECTIVE</a:t>
            </a:r>
            <a:endParaRPr sz="2400"/>
          </a:p>
        </p:txBody>
      </p:sp>
      <p:sp>
        <p:nvSpPr>
          <p:cNvPr id="368" name="Google Shape;368;g313afb385ee_0_271"/>
          <p:cNvSpPr txBox="1"/>
          <p:nvPr>
            <p:ph idx="4" type="subTitle"/>
          </p:nvPr>
        </p:nvSpPr>
        <p:spPr>
          <a:xfrm>
            <a:off x="1004725" y="722601"/>
            <a:ext cx="7436100" cy="452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Evaluate the Impact of Affordability on Sales Performance</a:t>
            </a:r>
            <a:endParaRPr/>
          </a:p>
        </p:txBody>
      </p:sp>
      <p:sp>
        <p:nvSpPr>
          <p:cNvPr id="369" name="Google Shape;369;g313afb385ee_0_271"/>
          <p:cNvSpPr/>
          <p:nvPr/>
        </p:nvSpPr>
        <p:spPr>
          <a:xfrm>
            <a:off x="552625" y="722588"/>
            <a:ext cx="452100" cy="452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370" name="Google Shape;370;g313afb385ee_0_271"/>
          <p:cNvSpPr txBox="1"/>
          <p:nvPr>
            <p:ph idx="4" type="subTitle"/>
          </p:nvPr>
        </p:nvSpPr>
        <p:spPr>
          <a:xfrm>
            <a:off x="607375" y="835388"/>
            <a:ext cx="342600" cy="339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1</a:t>
            </a:r>
            <a:endParaRPr/>
          </a:p>
        </p:txBody>
      </p:sp>
      <p:sp>
        <p:nvSpPr>
          <p:cNvPr id="371" name="Google Shape;371;g313afb385ee_0_271"/>
          <p:cNvSpPr txBox="1"/>
          <p:nvPr>
            <p:ph idx="4" type="subTitle"/>
          </p:nvPr>
        </p:nvSpPr>
        <p:spPr>
          <a:xfrm>
            <a:off x="5265250" y="4455900"/>
            <a:ext cx="2891700" cy="452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sz="1100"/>
              <a:t>*numbers masked for data privacy reasons</a:t>
            </a:r>
            <a:endParaRPr sz="1100"/>
          </a:p>
        </p:txBody>
      </p:sp>
      <p:sp>
        <p:nvSpPr>
          <p:cNvPr id="372" name="Google Shape;372;g313afb385ee_0_271"/>
          <p:cNvSpPr/>
          <p:nvPr/>
        </p:nvSpPr>
        <p:spPr>
          <a:xfrm>
            <a:off x="8995825" y="1332000"/>
            <a:ext cx="148200" cy="3123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
        <p:nvSpPr>
          <p:cNvPr id="373" name="Google Shape;373;g313afb385ee_0_271"/>
          <p:cNvSpPr txBox="1"/>
          <p:nvPr>
            <p:ph idx="4" type="subTitle"/>
          </p:nvPr>
        </p:nvSpPr>
        <p:spPr>
          <a:xfrm>
            <a:off x="243950" y="1334600"/>
            <a:ext cx="3546600" cy="1716000"/>
          </a:xfrm>
          <a:prstGeom prst="rect">
            <a:avLst/>
          </a:prstGeom>
          <a:noFill/>
          <a:ln cap="flat" cmpd="sng" w="19050">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2400"/>
              <a:buNone/>
            </a:pPr>
            <a:r>
              <a:rPr b="1" lang="en" sz="1400">
                <a:latin typeface="Heebo"/>
                <a:ea typeface="Heebo"/>
                <a:cs typeface="Heebo"/>
                <a:sym typeface="Heebo"/>
              </a:rPr>
              <a:t>Price Sensitivity for Non-Healthier Items: </a:t>
            </a:r>
            <a:endParaRPr b="1" sz="1400">
              <a:latin typeface="Heebo"/>
              <a:ea typeface="Heebo"/>
              <a:cs typeface="Heebo"/>
              <a:sym typeface="Heebo"/>
            </a:endParaRPr>
          </a:p>
          <a:p>
            <a:pPr indent="0" lvl="0" marL="0" rtl="0" algn="l">
              <a:lnSpc>
                <a:spcPct val="115000"/>
              </a:lnSpc>
              <a:spcBef>
                <a:spcPts val="0"/>
              </a:spcBef>
              <a:spcAft>
                <a:spcPts val="0"/>
              </a:spcAft>
              <a:buSzPts val="2400"/>
              <a:buNone/>
            </a:pPr>
            <a:r>
              <a:rPr lang="en" sz="1300"/>
              <a:t>The popularity of less healthy items with lower average item values suggests that affordability is a significant driver of sales for these products. Consumers are likely price-sensitive, favoring cheaper snack options despite the lack of health benefits.</a:t>
            </a:r>
            <a:endParaRPr sz="1300">
              <a:solidFill>
                <a:srgbClr val="F2F2F2"/>
              </a:solidFill>
            </a:endParaRPr>
          </a:p>
        </p:txBody>
      </p:sp>
      <p:sp>
        <p:nvSpPr>
          <p:cNvPr id="374" name="Google Shape;374;g313afb385ee_0_271"/>
          <p:cNvSpPr/>
          <p:nvPr/>
        </p:nvSpPr>
        <p:spPr>
          <a:xfrm>
            <a:off x="8572525" y="4456000"/>
            <a:ext cx="571500" cy="687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
        <p:nvSpPr>
          <p:cNvPr id="375" name="Google Shape;375;g313afb385ee_0_271"/>
          <p:cNvSpPr txBox="1"/>
          <p:nvPr>
            <p:ph idx="4" type="subTitle"/>
          </p:nvPr>
        </p:nvSpPr>
        <p:spPr>
          <a:xfrm>
            <a:off x="243900" y="3210500"/>
            <a:ext cx="3546600" cy="1716000"/>
          </a:xfrm>
          <a:prstGeom prst="rect">
            <a:avLst/>
          </a:prstGeom>
          <a:noFill/>
          <a:ln cap="flat" cmpd="sng" w="19050">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2400"/>
              <a:buNone/>
            </a:pPr>
            <a:r>
              <a:t/>
            </a:r>
            <a:endParaRPr sz="1300"/>
          </a:p>
          <a:p>
            <a:pPr indent="0" lvl="0" marL="0" rtl="0" algn="l">
              <a:lnSpc>
                <a:spcPct val="115000"/>
              </a:lnSpc>
              <a:spcBef>
                <a:spcPts val="0"/>
              </a:spcBef>
              <a:spcAft>
                <a:spcPts val="0"/>
              </a:spcAft>
              <a:buSzPts val="2400"/>
              <a:buNone/>
            </a:pPr>
            <a:r>
              <a:t/>
            </a:r>
            <a:endParaRPr sz="1300"/>
          </a:p>
          <a:p>
            <a:pPr indent="0" lvl="0" marL="0" rtl="0" algn="l">
              <a:lnSpc>
                <a:spcPct val="115000"/>
              </a:lnSpc>
              <a:spcBef>
                <a:spcPts val="0"/>
              </a:spcBef>
              <a:spcAft>
                <a:spcPts val="0"/>
              </a:spcAft>
              <a:buSzPts val="2400"/>
              <a:buNone/>
            </a:pPr>
            <a:r>
              <a:rPr b="1" lang="en" sz="1400">
                <a:latin typeface="Heebo"/>
                <a:ea typeface="Heebo"/>
                <a:cs typeface="Heebo"/>
                <a:sym typeface="Heebo"/>
              </a:rPr>
              <a:t>Profitability of Healthier Items: </a:t>
            </a:r>
            <a:endParaRPr b="1" sz="1400">
              <a:latin typeface="Heebo"/>
              <a:ea typeface="Heebo"/>
              <a:cs typeface="Heebo"/>
              <a:sym typeface="Heebo"/>
            </a:endParaRPr>
          </a:p>
          <a:p>
            <a:pPr indent="0" lvl="0" marL="0" rtl="0" algn="l">
              <a:lnSpc>
                <a:spcPct val="115000"/>
              </a:lnSpc>
              <a:spcBef>
                <a:spcPts val="0"/>
              </a:spcBef>
              <a:spcAft>
                <a:spcPts val="0"/>
              </a:spcAft>
              <a:buSzPts val="2400"/>
              <a:buNone/>
            </a:pPr>
            <a:r>
              <a:rPr lang="en" sz="1300"/>
              <a:t>High-margin, healthier products like FL Sunflower Kernels show that consumers are willing to pay a premium for perceived health benefits. This indicates a demand for healthier options when they are positioned as high-value products.</a:t>
            </a:r>
            <a:endParaRPr sz="1300">
              <a:solidFill>
                <a:srgbClr val="F2F2F2"/>
              </a:solidFill>
            </a:endParaRPr>
          </a:p>
        </p:txBody>
      </p:sp>
      <p:pic>
        <p:nvPicPr>
          <p:cNvPr id="376" name="Google Shape;376;g313afb385ee_0_271"/>
          <p:cNvPicPr preferRelativeResize="0"/>
          <p:nvPr/>
        </p:nvPicPr>
        <p:blipFill rotWithShape="1">
          <a:blip r:embed="rId3">
            <a:alphaModFix/>
          </a:blip>
          <a:srcRect b="0" l="0" r="7628" t="0"/>
          <a:stretch/>
        </p:blipFill>
        <p:spPr>
          <a:xfrm>
            <a:off x="4006925" y="1531475"/>
            <a:ext cx="4865850" cy="2971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g313afb385ee_0_296"/>
          <p:cNvSpPr/>
          <p:nvPr/>
        </p:nvSpPr>
        <p:spPr>
          <a:xfrm>
            <a:off x="52800" y="4322275"/>
            <a:ext cx="9091200" cy="821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
        <p:nvSpPr>
          <p:cNvPr id="382" name="Google Shape;382;g313afb385ee_0_296"/>
          <p:cNvSpPr txBox="1"/>
          <p:nvPr>
            <p:ph type="title"/>
          </p:nvPr>
        </p:nvSpPr>
        <p:spPr>
          <a:xfrm>
            <a:off x="552625" y="22715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2400"/>
              <a:t>RESEARCH OBJECTIVE</a:t>
            </a:r>
            <a:endParaRPr sz="2400"/>
          </a:p>
        </p:txBody>
      </p:sp>
      <p:pic>
        <p:nvPicPr>
          <p:cNvPr id="383" name="Google Shape;383;g313afb385ee_0_296"/>
          <p:cNvPicPr preferRelativeResize="0"/>
          <p:nvPr/>
        </p:nvPicPr>
        <p:blipFill rotWithShape="1">
          <a:blip r:embed="rId3">
            <a:alphaModFix/>
          </a:blip>
          <a:srcRect b="0" l="0" r="0" t="0"/>
          <a:stretch/>
        </p:blipFill>
        <p:spPr>
          <a:xfrm>
            <a:off x="824676" y="1332012"/>
            <a:ext cx="7865899" cy="2275425"/>
          </a:xfrm>
          <a:prstGeom prst="rect">
            <a:avLst/>
          </a:prstGeom>
          <a:noFill/>
          <a:ln>
            <a:noFill/>
          </a:ln>
        </p:spPr>
      </p:pic>
      <p:sp>
        <p:nvSpPr>
          <p:cNvPr id="384" name="Google Shape;384;g313afb385ee_0_296"/>
          <p:cNvSpPr/>
          <p:nvPr/>
        </p:nvSpPr>
        <p:spPr>
          <a:xfrm>
            <a:off x="530325" y="839863"/>
            <a:ext cx="452100" cy="452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385" name="Google Shape;385;g313afb385ee_0_296"/>
          <p:cNvSpPr txBox="1"/>
          <p:nvPr>
            <p:ph idx="4" type="subTitle"/>
          </p:nvPr>
        </p:nvSpPr>
        <p:spPr>
          <a:xfrm>
            <a:off x="585075" y="952663"/>
            <a:ext cx="342600" cy="339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1</a:t>
            </a:r>
            <a:endParaRPr/>
          </a:p>
        </p:txBody>
      </p:sp>
      <p:sp>
        <p:nvSpPr>
          <p:cNvPr id="386" name="Google Shape;386;g313afb385ee_0_296"/>
          <p:cNvSpPr/>
          <p:nvPr/>
        </p:nvSpPr>
        <p:spPr>
          <a:xfrm>
            <a:off x="8540475" y="0"/>
            <a:ext cx="6036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
        <p:nvSpPr>
          <p:cNvPr id="387" name="Google Shape;387;g313afb385ee_0_296"/>
          <p:cNvSpPr txBox="1"/>
          <p:nvPr/>
        </p:nvSpPr>
        <p:spPr>
          <a:xfrm>
            <a:off x="5511400" y="3699500"/>
            <a:ext cx="3230400" cy="13053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00"/>
              <a:buFont typeface="Arial"/>
              <a:buNone/>
            </a:pPr>
            <a:r>
              <a:rPr b="0" i="0" lang="en" sz="1300" u="none" cap="none" strike="noStrike">
                <a:solidFill>
                  <a:schemeClr val="dk1"/>
                </a:solidFill>
                <a:latin typeface="Heebo Medium"/>
                <a:ea typeface="Heebo Medium"/>
                <a:cs typeface="Heebo Medium"/>
                <a:sym typeface="Heebo Medium"/>
              </a:rPr>
              <a:t>This suggests that while healthier items may command a premium, consumers are willing to pay for the added value if affordability is reasonable.</a:t>
            </a:r>
            <a:br>
              <a:rPr b="0" i="0" lang="en" sz="1300" u="none" cap="none" strike="noStrike">
                <a:solidFill>
                  <a:schemeClr val="dk1"/>
                </a:solidFill>
                <a:latin typeface="Heebo Medium"/>
                <a:ea typeface="Heebo Medium"/>
                <a:cs typeface="Heebo Medium"/>
                <a:sym typeface="Heebo Medium"/>
              </a:rPr>
            </a:br>
            <a:endParaRPr b="0" i="0" sz="1300" u="none" cap="none" strike="noStrike">
              <a:solidFill>
                <a:schemeClr val="dk1"/>
              </a:solidFill>
              <a:latin typeface="Heebo Medium"/>
              <a:ea typeface="Heebo Medium"/>
              <a:cs typeface="Heebo Medium"/>
              <a:sym typeface="Heebo Medium"/>
            </a:endParaRPr>
          </a:p>
        </p:txBody>
      </p:sp>
      <p:sp>
        <p:nvSpPr>
          <p:cNvPr id="388" name="Google Shape;388;g313afb385ee_0_296"/>
          <p:cNvSpPr txBox="1"/>
          <p:nvPr/>
        </p:nvSpPr>
        <p:spPr>
          <a:xfrm>
            <a:off x="585075" y="3699500"/>
            <a:ext cx="4827000" cy="1323000"/>
          </a:xfrm>
          <a:prstGeom prst="rect">
            <a:avLst/>
          </a:prstGeom>
          <a:noFill/>
          <a:ln cap="flat" cmpd="sng" w="19050">
            <a:solidFill>
              <a:srgbClr val="FF6B65"/>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chemeClr val="dk2"/>
                </a:solidFill>
                <a:latin typeface="Heebo"/>
                <a:ea typeface="Heebo"/>
                <a:cs typeface="Heebo"/>
                <a:sym typeface="Heebo"/>
              </a:rPr>
              <a:t>Healthier Items with Higher Margins and Sales:</a:t>
            </a:r>
            <a:endParaRPr b="1" i="0" sz="1400" u="none" cap="none" strike="noStrike">
              <a:solidFill>
                <a:schemeClr val="dk2"/>
              </a:solidFill>
              <a:latin typeface="Heebo"/>
              <a:ea typeface="Heebo"/>
              <a:cs typeface="Heebo"/>
              <a:sym typeface="Heebo"/>
            </a:endParaRPr>
          </a:p>
          <a:p>
            <a:pPr indent="0" lvl="0" marL="0" marR="0" rtl="0" algn="l">
              <a:lnSpc>
                <a:spcPct val="115000"/>
              </a:lnSpc>
              <a:spcBef>
                <a:spcPts val="0"/>
              </a:spcBef>
              <a:spcAft>
                <a:spcPts val="0"/>
              </a:spcAft>
              <a:buClr>
                <a:srgbClr val="000000"/>
              </a:buClr>
              <a:buSzPts val="1300"/>
              <a:buFont typeface="Arial"/>
              <a:buNone/>
            </a:pPr>
            <a:r>
              <a:rPr b="0" i="0" lang="en" sz="1300" u="none" cap="none" strike="noStrike">
                <a:solidFill>
                  <a:schemeClr val="dk1"/>
                </a:solidFill>
                <a:latin typeface="Heebo Medium"/>
                <a:ea typeface="Heebo Medium"/>
                <a:cs typeface="Heebo Medium"/>
                <a:sym typeface="Heebo Medium"/>
              </a:rPr>
              <a:t>The positive slope of the green trend line in the right chart indicates that healthier items are capable of achieving both higher margins and higher sales, provided they are priced within an acceptable range. </a:t>
            </a:r>
            <a:endParaRPr b="0" i="0" sz="1300" u="none" cap="none" strike="noStrike">
              <a:solidFill>
                <a:schemeClr val="dk1"/>
              </a:solidFill>
              <a:latin typeface="Heebo Medium"/>
              <a:ea typeface="Heebo Medium"/>
              <a:cs typeface="Heebo Medium"/>
              <a:sym typeface="Heebo Medium"/>
            </a:endParaRPr>
          </a:p>
        </p:txBody>
      </p:sp>
      <p:sp>
        <p:nvSpPr>
          <p:cNvPr id="389" name="Google Shape;389;g313afb385ee_0_296"/>
          <p:cNvSpPr txBox="1"/>
          <p:nvPr>
            <p:ph idx="4" type="subTitle"/>
          </p:nvPr>
        </p:nvSpPr>
        <p:spPr>
          <a:xfrm>
            <a:off x="982425" y="839875"/>
            <a:ext cx="7759500" cy="452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Evaluate the Impact of Affordability on Healthy Sales Performance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g3121c40ee2d_0_542"/>
          <p:cNvSpPr/>
          <p:nvPr/>
        </p:nvSpPr>
        <p:spPr>
          <a:xfrm>
            <a:off x="0" y="4322400"/>
            <a:ext cx="9144000" cy="821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
        <p:nvSpPr>
          <p:cNvPr id="395" name="Google Shape;395;g3121c40ee2d_0_542"/>
          <p:cNvSpPr/>
          <p:nvPr/>
        </p:nvSpPr>
        <p:spPr>
          <a:xfrm>
            <a:off x="8540475" y="0"/>
            <a:ext cx="603600" cy="517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
        <p:nvSpPr>
          <p:cNvPr id="396" name="Google Shape;396;g3121c40ee2d_0_542"/>
          <p:cNvSpPr txBox="1"/>
          <p:nvPr>
            <p:ph type="title"/>
          </p:nvPr>
        </p:nvSpPr>
        <p:spPr>
          <a:xfrm>
            <a:off x="352525" y="22715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2400"/>
              <a:t>RESEARCH OBJECTIVE</a:t>
            </a:r>
            <a:endParaRPr sz="2400"/>
          </a:p>
        </p:txBody>
      </p:sp>
      <p:sp>
        <p:nvSpPr>
          <p:cNvPr id="397" name="Google Shape;397;g3121c40ee2d_0_542"/>
          <p:cNvSpPr txBox="1"/>
          <p:nvPr>
            <p:ph idx="4" type="subTitle"/>
          </p:nvPr>
        </p:nvSpPr>
        <p:spPr>
          <a:xfrm>
            <a:off x="817375" y="855875"/>
            <a:ext cx="2635800" cy="969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Identify &amp; Profile Price-Sensitive Customer Segments</a:t>
            </a:r>
            <a:endParaRPr/>
          </a:p>
        </p:txBody>
      </p:sp>
      <p:sp>
        <p:nvSpPr>
          <p:cNvPr id="398" name="Google Shape;398;g3121c40ee2d_0_542"/>
          <p:cNvSpPr/>
          <p:nvPr/>
        </p:nvSpPr>
        <p:spPr>
          <a:xfrm>
            <a:off x="365275" y="855863"/>
            <a:ext cx="452100" cy="452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399" name="Google Shape;399;g3121c40ee2d_0_542"/>
          <p:cNvSpPr txBox="1"/>
          <p:nvPr>
            <p:ph idx="4" type="subTitle"/>
          </p:nvPr>
        </p:nvSpPr>
        <p:spPr>
          <a:xfrm>
            <a:off x="420025" y="968663"/>
            <a:ext cx="342600" cy="339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2</a:t>
            </a:r>
            <a:endParaRPr/>
          </a:p>
        </p:txBody>
      </p:sp>
      <p:pic>
        <p:nvPicPr>
          <p:cNvPr id="400" name="Google Shape;400;g3121c40ee2d_0_542"/>
          <p:cNvPicPr preferRelativeResize="0"/>
          <p:nvPr/>
        </p:nvPicPr>
        <p:blipFill rotWithShape="1">
          <a:blip r:embed="rId3">
            <a:alphaModFix/>
          </a:blip>
          <a:srcRect b="0" l="0" r="0" t="0"/>
          <a:stretch/>
        </p:blipFill>
        <p:spPr>
          <a:xfrm>
            <a:off x="3776025" y="342225"/>
            <a:ext cx="5218375" cy="4351001"/>
          </a:xfrm>
          <a:prstGeom prst="rect">
            <a:avLst/>
          </a:prstGeom>
          <a:noFill/>
          <a:ln>
            <a:noFill/>
          </a:ln>
        </p:spPr>
      </p:pic>
      <p:pic>
        <p:nvPicPr>
          <p:cNvPr id="401" name="Google Shape;401;g3121c40ee2d_0_542"/>
          <p:cNvPicPr preferRelativeResize="0"/>
          <p:nvPr/>
        </p:nvPicPr>
        <p:blipFill rotWithShape="1">
          <a:blip r:embed="rId4">
            <a:alphaModFix/>
          </a:blip>
          <a:srcRect b="67550" l="0" r="0" t="0"/>
          <a:stretch/>
        </p:blipFill>
        <p:spPr>
          <a:xfrm>
            <a:off x="7981700" y="342225"/>
            <a:ext cx="1044875" cy="389175"/>
          </a:xfrm>
          <a:prstGeom prst="rect">
            <a:avLst/>
          </a:prstGeom>
          <a:noFill/>
          <a:ln>
            <a:noFill/>
          </a:ln>
        </p:spPr>
      </p:pic>
      <p:sp>
        <p:nvSpPr>
          <p:cNvPr id="402" name="Google Shape;402;g3121c40ee2d_0_542"/>
          <p:cNvSpPr/>
          <p:nvPr/>
        </p:nvSpPr>
        <p:spPr>
          <a:xfrm rot="3251916">
            <a:off x="4977554" y="3489558"/>
            <a:ext cx="234881" cy="466519"/>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
        <p:nvSpPr>
          <p:cNvPr id="403" name="Google Shape;403;g3121c40ee2d_0_542"/>
          <p:cNvSpPr txBox="1"/>
          <p:nvPr>
            <p:ph idx="4" type="subTitle"/>
          </p:nvPr>
        </p:nvSpPr>
        <p:spPr>
          <a:xfrm>
            <a:off x="352525" y="1824875"/>
            <a:ext cx="3141600" cy="3081900"/>
          </a:xfrm>
          <a:prstGeom prst="rect">
            <a:avLst/>
          </a:prstGeom>
          <a:noFill/>
          <a:ln cap="flat" cmpd="sng" w="19050">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2400"/>
              <a:buNone/>
            </a:pPr>
            <a:r>
              <a:rPr lang="en" sz="1200"/>
              <a:t>This analysis highlights that younger, </a:t>
            </a:r>
            <a:r>
              <a:rPr b="1" lang="en" sz="1200">
                <a:solidFill>
                  <a:schemeClr val="dk2"/>
                </a:solidFill>
                <a:latin typeface="Heebo"/>
                <a:ea typeface="Heebo"/>
                <a:cs typeface="Heebo"/>
                <a:sym typeface="Heebo"/>
              </a:rPr>
              <a:t>low-income consumers</a:t>
            </a:r>
            <a:r>
              <a:rPr lang="en" sz="1200"/>
              <a:t>（the cluster near the bottom left） are </a:t>
            </a:r>
            <a:r>
              <a:rPr lang="en" sz="1200">
                <a:solidFill>
                  <a:schemeClr val="dk2"/>
                </a:solidFill>
              </a:rPr>
              <a:t>highly price-sensitive</a:t>
            </a:r>
            <a:r>
              <a:rPr lang="en" sz="1200"/>
              <a:t> and may prioritize affordability over health due to income constraints. </a:t>
            </a:r>
            <a:endParaRPr sz="1200"/>
          </a:p>
          <a:p>
            <a:pPr indent="0" lvl="0" marL="0" rtl="0" algn="l">
              <a:lnSpc>
                <a:spcPct val="115000"/>
              </a:lnSpc>
              <a:spcBef>
                <a:spcPts val="0"/>
              </a:spcBef>
              <a:spcAft>
                <a:spcPts val="0"/>
              </a:spcAft>
              <a:buSzPts val="2400"/>
              <a:buNone/>
            </a:pPr>
            <a:r>
              <a:t/>
            </a:r>
            <a:endParaRPr sz="1200"/>
          </a:p>
          <a:p>
            <a:pPr indent="0" lvl="0" marL="0" rtl="0" algn="l">
              <a:lnSpc>
                <a:spcPct val="115000"/>
              </a:lnSpc>
              <a:spcBef>
                <a:spcPts val="0"/>
              </a:spcBef>
              <a:spcAft>
                <a:spcPts val="0"/>
              </a:spcAft>
              <a:buSzPts val="2400"/>
              <a:buNone/>
            </a:pPr>
            <a:r>
              <a:rPr lang="en" sz="1200"/>
              <a:t>This group’s PIR values are generally high, shown by the red or orange points.</a:t>
            </a:r>
            <a:endParaRPr sz="1200"/>
          </a:p>
          <a:p>
            <a:pPr indent="0" lvl="0" marL="0" rtl="0" algn="l">
              <a:lnSpc>
                <a:spcPct val="115000"/>
              </a:lnSpc>
              <a:spcBef>
                <a:spcPts val="0"/>
              </a:spcBef>
              <a:spcAft>
                <a:spcPts val="0"/>
              </a:spcAft>
              <a:buSzPts val="2400"/>
              <a:buNone/>
            </a:pPr>
            <a:r>
              <a:t/>
            </a:r>
            <a:endParaRPr sz="1200"/>
          </a:p>
          <a:p>
            <a:pPr indent="0" lvl="0" marL="0" rtl="0" algn="l">
              <a:lnSpc>
                <a:spcPct val="115000"/>
              </a:lnSpc>
              <a:spcBef>
                <a:spcPts val="0"/>
              </a:spcBef>
              <a:spcAft>
                <a:spcPts val="0"/>
              </a:spcAft>
              <a:buSzPts val="2400"/>
              <a:buNone/>
            </a:pPr>
            <a:r>
              <a:rPr lang="en" sz="1200"/>
              <a:t>In contrast, middle- to high-income consumers are less affected by affordability, allowing them to select healthier options if they perceive them as valuable.</a:t>
            </a:r>
            <a:endParaRPr sz="1200"/>
          </a:p>
        </p:txBody>
      </p:sp>
      <p:sp>
        <p:nvSpPr>
          <p:cNvPr id="404" name="Google Shape;404;g3121c40ee2d_0_542"/>
          <p:cNvSpPr/>
          <p:nvPr/>
        </p:nvSpPr>
        <p:spPr>
          <a:xfrm rot="3890502">
            <a:off x="4509965" y="1491422"/>
            <a:ext cx="234992" cy="3465358"/>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g313afb385ee_0_173"/>
          <p:cNvSpPr/>
          <p:nvPr/>
        </p:nvSpPr>
        <p:spPr>
          <a:xfrm>
            <a:off x="8540475" y="0"/>
            <a:ext cx="6036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
        <p:nvSpPr>
          <p:cNvPr id="410" name="Google Shape;410;g313afb385ee_0_173"/>
          <p:cNvSpPr txBox="1"/>
          <p:nvPr>
            <p:ph type="title"/>
          </p:nvPr>
        </p:nvSpPr>
        <p:spPr>
          <a:xfrm>
            <a:off x="328500" y="22715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2400"/>
              <a:t>RESEARCH OBJECTIVE</a:t>
            </a:r>
            <a:endParaRPr sz="2400"/>
          </a:p>
        </p:txBody>
      </p:sp>
      <p:sp>
        <p:nvSpPr>
          <p:cNvPr id="411" name="Google Shape;411;g313afb385ee_0_173"/>
          <p:cNvSpPr txBox="1"/>
          <p:nvPr>
            <p:ph idx="4" type="subTitle"/>
          </p:nvPr>
        </p:nvSpPr>
        <p:spPr>
          <a:xfrm>
            <a:off x="820625" y="799850"/>
            <a:ext cx="7704000" cy="388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Identify &amp; Profile Price-Sensitive Customer Segments</a:t>
            </a:r>
            <a:endParaRPr/>
          </a:p>
        </p:txBody>
      </p:sp>
      <p:sp>
        <p:nvSpPr>
          <p:cNvPr id="412" name="Google Shape;412;g313afb385ee_0_173"/>
          <p:cNvSpPr/>
          <p:nvPr/>
        </p:nvSpPr>
        <p:spPr>
          <a:xfrm>
            <a:off x="368525" y="799838"/>
            <a:ext cx="452100" cy="452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413" name="Google Shape;413;g313afb385ee_0_173"/>
          <p:cNvSpPr txBox="1"/>
          <p:nvPr>
            <p:ph idx="4" type="subTitle"/>
          </p:nvPr>
        </p:nvSpPr>
        <p:spPr>
          <a:xfrm>
            <a:off x="423275" y="912638"/>
            <a:ext cx="342600" cy="339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2</a:t>
            </a:r>
            <a:endParaRPr/>
          </a:p>
        </p:txBody>
      </p:sp>
      <p:pic>
        <p:nvPicPr>
          <p:cNvPr id="414" name="Google Shape;414;g313afb385ee_0_173"/>
          <p:cNvPicPr preferRelativeResize="0"/>
          <p:nvPr/>
        </p:nvPicPr>
        <p:blipFill rotWithShape="1">
          <a:blip r:embed="rId3">
            <a:alphaModFix/>
          </a:blip>
          <a:srcRect b="0" l="0" r="0" t="0"/>
          <a:stretch/>
        </p:blipFill>
        <p:spPr>
          <a:xfrm>
            <a:off x="3736825" y="1415800"/>
            <a:ext cx="5319451" cy="2736849"/>
          </a:xfrm>
          <a:prstGeom prst="rect">
            <a:avLst/>
          </a:prstGeom>
          <a:noFill/>
          <a:ln>
            <a:noFill/>
          </a:ln>
        </p:spPr>
      </p:pic>
      <p:pic>
        <p:nvPicPr>
          <p:cNvPr id="415" name="Google Shape;415;g313afb385ee_0_173"/>
          <p:cNvPicPr preferRelativeResize="0"/>
          <p:nvPr/>
        </p:nvPicPr>
        <p:blipFill rotWithShape="1">
          <a:blip r:embed="rId4">
            <a:alphaModFix/>
          </a:blip>
          <a:srcRect b="0" l="0" r="0" t="0"/>
          <a:stretch/>
        </p:blipFill>
        <p:spPr>
          <a:xfrm>
            <a:off x="8164628" y="4250350"/>
            <a:ext cx="891647" cy="339300"/>
          </a:xfrm>
          <a:prstGeom prst="rect">
            <a:avLst/>
          </a:prstGeom>
          <a:noFill/>
          <a:ln>
            <a:noFill/>
          </a:ln>
        </p:spPr>
      </p:pic>
      <p:sp>
        <p:nvSpPr>
          <p:cNvPr id="416" name="Google Shape;416;g313afb385ee_0_173"/>
          <p:cNvSpPr txBox="1"/>
          <p:nvPr/>
        </p:nvSpPr>
        <p:spPr>
          <a:xfrm>
            <a:off x="2551750" y="1375825"/>
            <a:ext cx="61674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Hind"/>
              <a:ea typeface="Hind"/>
              <a:cs typeface="Hind"/>
              <a:sym typeface="Hind"/>
            </a:endParaRPr>
          </a:p>
        </p:txBody>
      </p:sp>
      <p:sp>
        <p:nvSpPr>
          <p:cNvPr id="417" name="Google Shape;417;g313afb385ee_0_173"/>
          <p:cNvSpPr txBox="1"/>
          <p:nvPr/>
        </p:nvSpPr>
        <p:spPr>
          <a:xfrm>
            <a:off x="605825" y="1443550"/>
            <a:ext cx="3000000" cy="13053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00"/>
              <a:buFont typeface="Arial"/>
              <a:buNone/>
            </a:pPr>
            <a:r>
              <a:rPr b="0" i="0" lang="en" sz="1300" u="none" cap="none" strike="noStrike">
                <a:solidFill>
                  <a:schemeClr val="dk1"/>
                </a:solidFill>
                <a:latin typeface="Heebo Medium"/>
                <a:ea typeface="Heebo Medium"/>
                <a:cs typeface="Heebo Medium"/>
                <a:sym typeface="Heebo Medium"/>
              </a:rPr>
              <a:t>Healthier foods generally show a higher concentration of blue in both urban and rural areas, suggesting they are generally less affordable compared to not-healthier items. </a:t>
            </a:r>
            <a:endParaRPr b="0" i="0" sz="1300" u="none" cap="none" strike="noStrike">
              <a:solidFill>
                <a:schemeClr val="dk1"/>
              </a:solidFill>
              <a:latin typeface="Heebo Medium"/>
              <a:ea typeface="Heebo Medium"/>
              <a:cs typeface="Heebo Medium"/>
              <a:sym typeface="Heebo Medium"/>
            </a:endParaRPr>
          </a:p>
        </p:txBody>
      </p:sp>
      <p:sp>
        <p:nvSpPr>
          <p:cNvPr id="418" name="Google Shape;418;g313afb385ee_0_173"/>
          <p:cNvSpPr txBox="1"/>
          <p:nvPr/>
        </p:nvSpPr>
        <p:spPr>
          <a:xfrm>
            <a:off x="605825" y="3132925"/>
            <a:ext cx="3000000" cy="15354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00"/>
              <a:buFont typeface="Arial"/>
              <a:buNone/>
            </a:pPr>
            <a:r>
              <a:rPr b="0" i="0" lang="en" sz="1300" u="none" cap="none" strike="noStrike">
                <a:solidFill>
                  <a:schemeClr val="dk1"/>
                </a:solidFill>
                <a:latin typeface="Heebo Medium"/>
                <a:ea typeface="Heebo Medium"/>
                <a:cs typeface="Heebo Medium"/>
                <a:sym typeface="Heebo Medium"/>
              </a:rPr>
              <a:t>Not-healthier foods in rural areas tend to be more affordable overall than in urban areas, likely making them a more appealing choice for budget-conscious consumers in rural settings.</a:t>
            </a:r>
            <a:endParaRPr b="0" i="0" sz="1300" u="none" cap="none" strike="noStrike">
              <a:solidFill>
                <a:schemeClr val="dk1"/>
              </a:solidFill>
              <a:latin typeface="Heebo Medium"/>
              <a:ea typeface="Heebo Medium"/>
              <a:cs typeface="Heebo Medium"/>
              <a:sym typeface="Heebo Medium"/>
            </a:endParaRPr>
          </a:p>
        </p:txBody>
      </p:sp>
      <p:sp>
        <p:nvSpPr>
          <p:cNvPr id="419" name="Google Shape;419;g313afb385ee_0_173"/>
          <p:cNvSpPr/>
          <p:nvPr/>
        </p:nvSpPr>
        <p:spPr>
          <a:xfrm rot="-742441">
            <a:off x="2883470" y="3768108"/>
            <a:ext cx="1276760" cy="265036"/>
          </a:xfrm>
          <a:prstGeom prst="rightArrow">
            <a:avLst>
              <a:gd fmla="val 50000" name="adj1"/>
              <a:gd fmla="val 6442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3121c40ee2d_0_2"/>
          <p:cNvSpPr/>
          <p:nvPr/>
        </p:nvSpPr>
        <p:spPr>
          <a:xfrm>
            <a:off x="948125" y="712688"/>
            <a:ext cx="1151100" cy="1151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77" name="Google Shape;177;g3121c40ee2d_0_2"/>
          <p:cNvSpPr txBox="1"/>
          <p:nvPr>
            <p:ph type="title"/>
          </p:nvPr>
        </p:nvSpPr>
        <p:spPr>
          <a:xfrm>
            <a:off x="732375" y="2403750"/>
            <a:ext cx="6434100" cy="235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t/>
            </a:r>
            <a:endParaRPr sz="3010">
              <a:solidFill>
                <a:srgbClr val="FF6B65"/>
              </a:solidFill>
              <a:latin typeface="Heebo Black"/>
              <a:ea typeface="Heebo Black"/>
              <a:cs typeface="Heebo Black"/>
              <a:sym typeface="Heebo Black"/>
            </a:endParaRPr>
          </a:p>
          <a:p>
            <a:pPr indent="0" lvl="0" marL="0" rtl="0" algn="l">
              <a:lnSpc>
                <a:spcPct val="100000"/>
              </a:lnSpc>
              <a:spcBef>
                <a:spcPts val="0"/>
              </a:spcBef>
              <a:spcAft>
                <a:spcPts val="0"/>
              </a:spcAft>
              <a:buSzPts val="3600"/>
              <a:buNone/>
            </a:pPr>
            <a:r>
              <a:rPr lang="en"/>
              <a:t>BACKGROUND </a:t>
            </a:r>
            <a:endParaRPr/>
          </a:p>
          <a:p>
            <a:pPr indent="0" lvl="0" marL="0" rtl="0" algn="l">
              <a:lnSpc>
                <a:spcPct val="100000"/>
              </a:lnSpc>
              <a:spcBef>
                <a:spcPts val="0"/>
              </a:spcBef>
              <a:spcAft>
                <a:spcPts val="0"/>
              </a:spcAft>
              <a:buSzPts val="3600"/>
              <a:buNone/>
            </a:pPr>
            <a:r>
              <a:rPr lang="en"/>
              <a:t>&amp; FOCUS PROBLEM</a:t>
            </a:r>
            <a:endParaRPr/>
          </a:p>
        </p:txBody>
      </p:sp>
      <p:sp>
        <p:nvSpPr>
          <p:cNvPr id="178" name="Google Shape;178;g3121c40ee2d_0_2"/>
          <p:cNvSpPr txBox="1"/>
          <p:nvPr>
            <p:ph idx="2" type="title"/>
          </p:nvPr>
        </p:nvSpPr>
        <p:spPr>
          <a:xfrm>
            <a:off x="857425" y="867363"/>
            <a:ext cx="1332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01</a:t>
            </a:r>
            <a:endParaRPr/>
          </a:p>
        </p:txBody>
      </p:sp>
      <p:sp>
        <p:nvSpPr>
          <p:cNvPr id="179" name="Google Shape;179;g3121c40ee2d_0_2"/>
          <p:cNvSpPr/>
          <p:nvPr/>
        </p:nvSpPr>
        <p:spPr>
          <a:xfrm flipH="1">
            <a:off x="8605400" y="0"/>
            <a:ext cx="487200" cy="5143500"/>
          </a:xfrm>
          <a:prstGeom prst="parallelogram">
            <a:avLst>
              <a:gd fmla="val 25000"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cxnSp>
        <p:nvCxnSpPr>
          <p:cNvPr id="180" name="Google Shape;180;g3121c40ee2d_0_2"/>
          <p:cNvCxnSpPr/>
          <p:nvPr/>
        </p:nvCxnSpPr>
        <p:spPr>
          <a:xfrm>
            <a:off x="668875" y="2183113"/>
            <a:ext cx="4555500" cy="0"/>
          </a:xfrm>
          <a:prstGeom prst="straightConnector1">
            <a:avLst/>
          </a:prstGeom>
          <a:noFill/>
          <a:ln cap="flat" cmpd="sng" w="19050">
            <a:solidFill>
              <a:schemeClr val="dk2"/>
            </a:solidFill>
            <a:prstDash val="dot"/>
            <a:round/>
            <a:headEnd len="sm" w="sm" type="none"/>
            <a:tailEnd len="sm" w="sm" type="none"/>
          </a:ln>
        </p:spPr>
      </p:cxnSp>
      <p:sp>
        <p:nvSpPr>
          <p:cNvPr id="181" name="Google Shape;181;g3121c40ee2d_0_2"/>
          <p:cNvSpPr/>
          <p:nvPr/>
        </p:nvSpPr>
        <p:spPr>
          <a:xfrm>
            <a:off x="2523200" y="712713"/>
            <a:ext cx="1151100" cy="1151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82" name="Google Shape;182;g3121c40ee2d_0_2"/>
          <p:cNvSpPr txBox="1"/>
          <p:nvPr>
            <p:ph idx="2" type="title"/>
          </p:nvPr>
        </p:nvSpPr>
        <p:spPr>
          <a:xfrm>
            <a:off x="2432450" y="867363"/>
            <a:ext cx="1332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02</a:t>
            </a:r>
            <a:endParaRPr/>
          </a:p>
        </p:txBody>
      </p:sp>
      <p:pic>
        <p:nvPicPr>
          <p:cNvPr id="183" name="Google Shape;183;g3121c40ee2d_0_2"/>
          <p:cNvPicPr preferRelativeResize="0"/>
          <p:nvPr/>
        </p:nvPicPr>
        <p:blipFill rotWithShape="1">
          <a:blip r:embed="rId3">
            <a:alphaModFix/>
          </a:blip>
          <a:srcRect b="0" l="0" r="0" t="0"/>
          <a:stretch/>
        </p:blipFill>
        <p:spPr>
          <a:xfrm>
            <a:off x="6856575" y="2689525"/>
            <a:ext cx="2287426" cy="2453975"/>
          </a:xfrm>
          <a:prstGeom prst="rect">
            <a:avLst/>
          </a:prstGeom>
          <a:noFill/>
          <a:ln>
            <a:noFill/>
          </a:ln>
          <a:effectLst>
            <a:outerShdw blurRad="57150" rotWithShape="0" algn="bl" dir="1200000" dist="66675">
              <a:srgbClr val="000000">
                <a:alpha val="49803"/>
              </a:srgbClr>
            </a:outerShdw>
          </a:effectLst>
        </p:spPr>
      </p:pic>
      <p:pic>
        <p:nvPicPr>
          <p:cNvPr id="184" name="Google Shape;184;g3121c40ee2d_0_2"/>
          <p:cNvPicPr preferRelativeResize="0"/>
          <p:nvPr/>
        </p:nvPicPr>
        <p:blipFill rotWithShape="1">
          <a:blip r:embed="rId4">
            <a:alphaModFix/>
          </a:blip>
          <a:srcRect b="26513" l="0" r="0" t="0"/>
          <a:stretch/>
        </p:blipFill>
        <p:spPr>
          <a:xfrm>
            <a:off x="857425" y="2403750"/>
            <a:ext cx="1968050" cy="5800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g313afb385ee_0_306"/>
          <p:cNvSpPr/>
          <p:nvPr/>
        </p:nvSpPr>
        <p:spPr>
          <a:xfrm>
            <a:off x="0" y="4322400"/>
            <a:ext cx="9144000" cy="821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
        <p:nvSpPr>
          <p:cNvPr id="425" name="Google Shape;425;g313afb385ee_0_306"/>
          <p:cNvSpPr/>
          <p:nvPr/>
        </p:nvSpPr>
        <p:spPr>
          <a:xfrm>
            <a:off x="8540475" y="0"/>
            <a:ext cx="603600" cy="517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
        <p:nvSpPr>
          <p:cNvPr id="426" name="Google Shape;426;g313afb385ee_0_306"/>
          <p:cNvSpPr txBox="1"/>
          <p:nvPr>
            <p:ph type="title"/>
          </p:nvPr>
        </p:nvSpPr>
        <p:spPr>
          <a:xfrm>
            <a:off x="328500" y="22715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2400"/>
              <a:t>RESEARCH OBJECTIVE</a:t>
            </a:r>
            <a:endParaRPr sz="2400"/>
          </a:p>
        </p:txBody>
      </p:sp>
      <p:sp>
        <p:nvSpPr>
          <p:cNvPr id="427" name="Google Shape;427;g313afb385ee_0_306"/>
          <p:cNvSpPr txBox="1"/>
          <p:nvPr>
            <p:ph idx="4" type="subTitle"/>
          </p:nvPr>
        </p:nvSpPr>
        <p:spPr>
          <a:xfrm>
            <a:off x="820625" y="900650"/>
            <a:ext cx="2862600" cy="975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Identify &amp; Profile Price-Sensitive Customer Segments</a:t>
            </a:r>
            <a:endParaRPr/>
          </a:p>
        </p:txBody>
      </p:sp>
      <p:sp>
        <p:nvSpPr>
          <p:cNvPr id="428" name="Google Shape;428;g313afb385ee_0_306"/>
          <p:cNvSpPr/>
          <p:nvPr/>
        </p:nvSpPr>
        <p:spPr>
          <a:xfrm>
            <a:off x="368525" y="799838"/>
            <a:ext cx="452100" cy="452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429" name="Google Shape;429;g313afb385ee_0_306"/>
          <p:cNvSpPr txBox="1"/>
          <p:nvPr>
            <p:ph idx="4" type="subTitle"/>
          </p:nvPr>
        </p:nvSpPr>
        <p:spPr>
          <a:xfrm>
            <a:off x="423275" y="779588"/>
            <a:ext cx="342600" cy="492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2400"/>
              <a:buNone/>
            </a:pPr>
            <a:r>
              <a:rPr lang="en"/>
              <a:t>2</a:t>
            </a:r>
            <a:endParaRPr/>
          </a:p>
        </p:txBody>
      </p:sp>
      <p:pic>
        <p:nvPicPr>
          <p:cNvPr id="430" name="Google Shape;430;g313afb385ee_0_306"/>
          <p:cNvPicPr preferRelativeResize="0"/>
          <p:nvPr/>
        </p:nvPicPr>
        <p:blipFill rotWithShape="1">
          <a:blip r:embed="rId3">
            <a:alphaModFix/>
          </a:blip>
          <a:srcRect b="0" l="0" r="0" t="0"/>
          <a:stretch/>
        </p:blipFill>
        <p:spPr>
          <a:xfrm>
            <a:off x="3310050" y="750050"/>
            <a:ext cx="5833950" cy="4230175"/>
          </a:xfrm>
          <a:prstGeom prst="rect">
            <a:avLst/>
          </a:prstGeom>
          <a:noFill/>
          <a:ln>
            <a:noFill/>
          </a:ln>
        </p:spPr>
      </p:pic>
      <p:pic>
        <p:nvPicPr>
          <p:cNvPr id="431" name="Google Shape;431;g313afb385ee_0_306"/>
          <p:cNvPicPr preferRelativeResize="0"/>
          <p:nvPr/>
        </p:nvPicPr>
        <p:blipFill rotWithShape="1">
          <a:blip r:embed="rId4">
            <a:alphaModFix/>
          </a:blip>
          <a:srcRect b="0" l="0" r="32623" t="0"/>
          <a:stretch/>
        </p:blipFill>
        <p:spPr>
          <a:xfrm>
            <a:off x="8180300" y="750050"/>
            <a:ext cx="716675" cy="230575"/>
          </a:xfrm>
          <a:prstGeom prst="rect">
            <a:avLst/>
          </a:prstGeom>
          <a:noFill/>
          <a:ln>
            <a:noFill/>
          </a:ln>
        </p:spPr>
      </p:pic>
      <p:sp>
        <p:nvSpPr>
          <p:cNvPr id="432" name="Google Shape;432;g313afb385ee_0_306"/>
          <p:cNvSpPr txBox="1"/>
          <p:nvPr>
            <p:ph idx="4" type="subTitle"/>
          </p:nvPr>
        </p:nvSpPr>
        <p:spPr>
          <a:xfrm>
            <a:off x="244050" y="1876250"/>
            <a:ext cx="3066000" cy="3056100"/>
          </a:xfrm>
          <a:prstGeom prst="rect">
            <a:avLst/>
          </a:prstGeom>
          <a:noFill/>
          <a:ln cap="flat" cmpd="sng" w="19050">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sz="1200"/>
              <a:t>The provided plot visualizes sales data for two product categories (Healthier and Not-Healthier) across different age groups. </a:t>
            </a:r>
            <a:endParaRPr sz="1200"/>
          </a:p>
          <a:p>
            <a:pPr indent="0" lvl="0" marL="0" rtl="0" algn="l">
              <a:lnSpc>
                <a:spcPct val="100000"/>
              </a:lnSpc>
              <a:spcBef>
                <a:spcPts val="0"/>
              </a:spcBef>
              <a:spcAft>
                <a:spcPts val="0"/>
              </a:spcAft>
              <a:buSzPts val="2400"/>
              <a:buNone/>
            </a:pPr>
            <a:r>
              <a:t/>
            </a:r>
            <a:endParaRPr sz="1200"/>
          </a:p>
          <a:p>
            <a:pPr indent="0" lvl="0" marL="0" rtl="0" algn="l">
              <a:lnSpc>
                <a:spcPct val="100000"/>
              </a:lnSpc>
              <a:spcBef>
                <a:spcPts val="0"/>
              </a:spcBef>
              <a:spcAft>
                <a:spcPts val="0"/>
              </a:spcAft>
              <a:buSzPts val="2400"/>
              <a:buNone/>
            </a:pPr>
            <a:r>
              <a:rPr lang="en" sz="1200"/>
              <a:t>A notable trend emerges: a decline in sales for Not-Healthier products in the </a:t>
            </a:r>
            <a:r>
              <a:rPr b="1" lang="en" sz="1200">
                <a:solidFill>
                  <a:schemeClr val="dk2"/>
                </a:solidFill>
                <a:latin typeface="Heebo"/>
                <a:ea typeface="Heebo"/>
                <a:cs typeface="Heebo"/>
                <a:sym typeface="Heebo"/>
              </a:rPr>
              <a:t>middle-aged (35-55) demographic, indicating increased price sensitivity</a:t>
            </a:r>
            <a:r>
              <a:rPr lang="en" sz="1200"/>
              <a:t>. </a:t>
            </a:r>
            <a:endParaRPr sz="1200"/>
          </a:p>
          <a:p>
            <a:pPr indent="0" lvl="0" marL="0" rtl="0" algn="l">
              <a:lnSpc>
                <a:spcPct val="100000"/>
              </a:lnSpc>
              <a:spcBef>
                <a:spcPts val="0"/>
              </a:spcBef>
              <a:spcAft>
                <a:spcPts val="0"/>
              </a:spcAft>
              <a:buSzPts val="2400"/>
              <a:buNone/>
            </a:pPr>
            <a:r>
              <a:t/>
            </a:r>
            <a:endParaRPr sz="1200"/>
          </a:p>
          <a:p>
            <a:pPr indent="0" lvl="0" marL="0" rtl="0" algn="l">
              <a:lnSpc>
                <a:spcPct val="100000"/>
              </a:lnSpc>
              <a:spcBef>
                <a:spcPts val="0"/>
              </a:spcBef>
              <a:spcAft>
                <a:spcPts val="0"/>
              </a:spcAft>
              <a:buSzPts val="2400"/>
              <a:buNone/>
            </a:pPr>
            <a:r>
              <a:rPr lang="en" sz="1200"/>
              <a:t>This segment, along with older adults </a:t>
            </a:r>
            <a:r>
              <a:rPr b="1" lang="en" sz="1200">
                <a:solidFill>
                  <a:srgbClr val="6AA84F"/>
                </a:solidFill>
                <a:latin typeface="Heebo"/>
                <a:ea typeface="Heebo"/>
                <a:cs typeface="Heebo"/>
                <a:sym typeface="Heebo"/>
              </a:rPr>
              <a:t>(60+), appears to be more cost-conscious</a:t>
            </a:r>
            <a:r>
              <a:rPr lang="en" sz="1200"/>
              <a:t>, suggesting a willingness to </a:t>
            </a:r>
            <a:r>
              <a:rPr b="1" lang="en" sz="1200">
                <a:solidFill>
                  <a:srgbClr val="6AA84F"/>
                </a:solidFill>
                <a:latin typeface="Heebo"/>
                <a:ea typeface="Heebo"/>
                <a:cs typeface="Heebo"/>
                <a:sym typeface="Heebo"/>
              </a:rPr>
              <a:t>compromise </a:t>
            </a:r>
            <a:r>
              <a:rPr lang="en" sz="1200"/>
              <a:t>on product attributes for affordability.</a:t>
            </a:r>
            <a:endParaRPr sz="1300">
              <a:solidFill>
                <a:srgbClr val="F2F2F2"/>
              </a:solidFill>
            </a:endParaRPr>
          </a:p>
        </p:txBody>
      </p:sp>
      <p:sp>
        <p:nvSpPr>
          <p:cNvPr id="433" name="Google Shape;433;g313afb385ee_0_306"/>
          <p:cNvSpPr/>
          <p:nvPr/>
        </p:nvSpPr>
        <p:spPr>
          <a:xfrm>
            <a:off x="6790000" y="611975"/>
            <a:ext cx="2106900" cy="4342200"/>
          </a:xfrm>
          <a:prstGeom prst="rect">
            <a:avLst/>
          </a:prstGeom>
          <a:noFill/>
          <a:ln cap="flat" cmpd="sng" w="381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g3137be59379_1_7"/>
          <p:cNvSpPr/>
          <p:nvPr/>
        </p:nvSpPr>
        <p:spPr>
          <a:xfrm>
            <a:off x="8540475" y="0"/>
            <a:ext cx="603600" cy="517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
        <p:nvSpPr>
          <p:cNvPr id="439" name="Google Shape;439;g3137be59379_1_7"/>
          <p:cNvSpPr/>
          <p:nvPr/>
        </p:nvSpPr>
        <p:spPr>
          <a:xfrm>
            <a:off x="52800" y="4322275"/>
            <a:ext cx="8567700" cy="821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
        <p:nvSpPr>
          <p:cNvPr id="440" name="Google Shape;440;g3137be59379_1_7"/>
          <p:cNvSpPr txBox="1"/>
          <p:nvPr>
            <p:ph type="title"/>
          </p:nvPr>
        </p:nvSpPr>
        <p:spPr>
          <a:xfrm>
            <a:off x="552625" y="22715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RESEARCH OBJECTIVE</a:t>
            </a:r>
            <a:endParaRPr/>
          </a:p>
        </p:txBody>
      </p:sp>
      <p:sp>
        <p:nvSpPr>
          <p:cNvPr id="441" name="Google Shape;441;g3137be59379_1_7"/>
          <p:cNvSpPr txBox="1"/>
          <p:nvPr>
            <p:ph idx="4" type="subTitle"/>
          </p:nvPr>
        </p:nvSpPr>
        <p:spPr>
          <a:xfrm>
            <a:off x="1104375" y="799876"/>
            <a:ext cx="7436100" cy="452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Benchmark Competitor                   Pricing Strategies </a:t>
            </a:r>
            <a:endParaRPr/>
          </a:p>
        </p:txBody>
      </p:sp>
      <p:sp>
        <p:nvSpPr>
          <p:cNvPr id="442" name="Google Shape;442;g3137be59379_1_7"/>
          <p:cNvSpPr/>
          <p:nvPr/>
        </p:nvSpPr>
        <p:spPr>
          <a:xfrm>
            <a:off x="497875" y="799838"/>
            <a:ext cx="452100" cy="452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443" name="Google Shape;443;g3137be59379_1_7"/>
          <p:cNvSpPr txBox="1"/>
          <p:nvPr>
            <p:ph idx="4" type="subTitle"/>
          </p:nvPr>
        </p:nvSpPr>
        <p:spPr>
          <a:xfrm>
            <a:off x="552625" y="912638"/>
            <a:ext cx="342600" cy="339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3</a:t>
            </a:r>
            <a:endParaRPr/>
          </a:p>
        </p:txBody>
      </p:sp>
      <p:sp>
        <p:nvSpPr>
          <p:cNvPr id="444" name="Google Shape;444;g3137be59379_1_7"/>
          <p:cNvSpPr txBox="1"/>
          <p:nvPr/>
        </p:nvSpPr>
        <p:spPr>
          <a:xfrm>
            <a:off x="296475" y="1940350"/>
            <a:ext cx="3915300" cy="2770500"/>
          </a:xfrm>
          <a:prstGeom prst="rect">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dk1"/>
                </a:solidFill>
                <a:latin typeface="Heebo"/>
                <a:ea typeface="Heebo"/>
                <a:cs typeface="Heebo"/>
                <a:sym typeface="Heebo"/>
              </a:rPr>
              <a:t>Promotional Pricing: </a:t>
            </a:r>
            <a:endParaRPr b="1" i="0" sz="1500" u="none" cap="none" strike="noStrike">
              <a:solidFill>
                <a:schemeClr val="dk1"/>
              </a:solidFill>
              <a:latin typeface="Heebo"/>
              <a:ea typeface="Heebo"/>
              <a:cs typeface="Heebo"/>
              <a:sym typeface="Heebo"/>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Heebo"/>
                <a:ea typeface="Heebo"/>
                <a:cs typeface="Heebo"/>
                <a:sym typeface="Heebo"/>
              </a:rPr>
              <a:t>Frequently offers promotions and discounts, particularly on </a:t>
            </a:r>
            <a:r>
              <a:rPr b="0" i="0" lang="en" sz="1400" u="none" cap="none" strike="noStrike">
                <a:solidFill>
                  <a:schemeClr val="dk2"/>
                </a:solidFill>
                <a:latin typeface="Heebo"/>
                <a:ea typeface="Heebo"/>
                <a:cs typeface="Heebo"/>
                <a:sym typeface="Heebo"/>
              </a:rPr>
              <a:t>fresh produce, dairy, and meats</a:t>
            </a:r>
            <a:endParaRPr b="0" i="0" sz="1400" u="none" cap="none" strike="noStrike">
              <a:solidFill>
                <a:schemeClr val="dk2"/>
              </a:solidFill>
              <a:latin typeface="Heebo"/>
              <a:ea typeface="Heebo"/>
              <a:cs typeface="Heebo"/>
              <a:sym typeface="Heebo"/>
            </a:endParaRPr>
          </a:p>
          <a:p>
            <a:pPr indent="0" lvl="0" marL="45720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Heebo"/>
              <a:ea typeface="Heebo"/>
              <a:cs typeface="Heebo"/>
              <a:sym typeface="Heebo"/>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Heebo"/>
                <a:ea typeface="Heebo"/>
                <a:cs typeface="Heebo"/>
                <a:sym typeface="Heebo"/>
              </a:rPr>
              <a:t>These promotions are often highlighted through </a:t>
            </a:r>
            <a:r>
              <a:rPr b="0" i="0" lang="en" sz="1400" u="none" cap="none" strike="noStrike">
                <a:solidFill>
                  <a:schemeClr val="dk2"/>
                </a:solidFill>
                <a:latin typeface="Heebo"/>
                <a:ea typeface="Heebo"/>
                <a:cs typeface="Heebo"/>
                <a:sym typeface="Heebo"/>
              </a:rPr>
              <a:t>weekly specials</a:t>
            </a:r>
            <a:r>
              <a:rPr b="0" i="0" lang="en" sz="1400" u="none" cap="none" strike="noStrike">
                <a:solidFill>
                  <a:schemeClr val="dk1"/>
                </a:solidFill>
                <a:latin typeface="Heebo"/>
                <a:ea typeface="Heebo"/>
                <a:cs typeface="Heebo"/>
                <a:sym typeface="Heebo"/>
              </a:rPr>
              <a:t> and loyalty programs</a:t>
            </a:r>
            <a:br>
              <a:rPr b="0" i="0" lang="en" sz="1400" u="none" cap="none" strike="noStrike">
                <a:solidFill>
                  <a:schemeClr val="dk1"/>
                </a:solidFill>
                <a:latin typeface="Heebo"/>
                <a:ea typeface="Heebo"/>
                <a:cs typeface="Heebo"/>
                <a:sym typeface="Heebo"/>
              </a:rPr>
            </a:br>
            <a:br>
              <a:rPr b="0" i="0" lang="en" sz="1400" u="none" cap="none" strike="noStrike">
                <a:solidFill>
                  <a:schemeClr val="dk1"/>
                </a:solidFill>
                <a:latin typeface="Heebo"/>
                <a:ea typeface="Heebo"/>
                <a:cs typeface="Heebo"/>
                <a:sym typeface="Heebo"/>
              </a:rPr>
            </a:br>
            <a:r>
              <a:rPr b="1" i="0" lang="en" sz="1500" u="none" cap="none" strike="noStrike">
                <a:solidFill>
                  <a:schemeClr val="dk1"/>
                </a:solidFill>
                <a:latin typeface="Heebo"/>
                <a:ea typeface="Heebo"/>
                <a:cs typeface="Heebo"/>
                <a:sym typeface="Heebo"/>
              </a:rPr>
              <a:t>Loyalty Programs: </a:t>
            </a:r>
            <a:endParaRPr b="1" i="0" sz="1500" u="none" cap="none" strike="noStrike">
              <a:solidFill>
                <a:schemeClr val="dk1"/>
              </a:solidFill>
              <a:latin typeface="Heebo"/>
              <a:ea typeface="Heebo"/>
              <a:cs typeface="Heebo"/>
              <a:sym typeface="Heebo"/>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Heebo"/>
                <a:ea typeface="Heebo"/>
                <a:cs typeface="Heebo"/>
                <a:sym typeface="Heebo"/>
              </a:rPr>
              <a:t>The MVP Customer Rewards program provides </a:t>
            </a:r>
            <a:r>
              <a:rPr b="0" i="0" lang="en" sz="1400" u="none" cap="none" strike="noStrike">
                <a:solidFill>
                  <a:schemeClr val="dk2"/>
                </a:solidFill>
                <a:latin typeface="Heebo"/>
                <a:ea typeface="Heebo"/>
                <a:cs typeface="Heebo"/>
                <a:sym typeface="Heebo"/>
              </a:rPr>
              <a:t>personalized deals</a:t>
            </a:r>
            <a:r>
              <a:rPr b="0" i="0" lang="en" sz="1400" u="none" cap="none" strike="noStrike">
                <a:solidFill>
                  <a:schemeClr val="dk1"/>
                </a:solidFill>
                <a:latin typeface="Heebo"/>
                <a:ea typeface="Heebo"/>
                <a:cs typeface="Heebo"/>
                <a:sym typeface="Heebo"/>
              </a:rPr>
              <a:t> and discounts, encouraging </a:t>
            </a:r>
            <a:r>
              <a:rPr b="0" i="0" lang="en" sz="1400" u="none" cap="none" strike="noStrike">
                <a:solidFill>
                  <a:schemeClr val="dk2"/>
                </a:solidFill>
                <a:latin typeface="Heebo"/>
                <a:ea typeface="Heebo"/>
                <a:cs typeface="Heebo"/>
                <a:sym typeface="Heebo"/>
              </a:rPr>
              <a:t>repeat business and fostering customer loyalty</a:t>
            </a:r>
            <a:endParaRPr b="0" i="0" sz="1400" u="none" cap="none" strike="noStrike">
              <a:solidFill>
                <a:schemeClr val="dk2"/>
              </a:solidFill>
              <a:latin typeface="Heebo"/>
              <a:ea typeface="Heebo"/>
              <a:cs typeface="Heebo"/>
              <a:sym typeface="Heebo"/>
            </a:endParaRPr>
          </a:p>
        </p:txBody>
      </p:sp>
      <p:sp>
        <p:nvSpPr>
          <p:cNvPr id="445" name="Google Shape;445;g3137be59379_1_7"/>
          <p:cNvSpPr txBox="1"/>
          <p:nvPr/>
        </p:nvSpPr>
        <p:spPr>
          <a:xfrm>
            <a:off x="4378375" y="1940350"/>
            <a:ext cx="4242000" cy="2801400"/>
          </a:xfrm>
          <a:prstGeom prst="rect">
            <a:avLst/>
          </a:prstGeom>
          <a:noFill/>
          <a:ln cap="flat" cmpd="sng" w="19050">
            <a:solidFill>
              <a:srgbClr val="6D9EEB"/>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dk1"/>
                </a:solidFill>
                <a:latin typeface="Heebo"/>
                <a:ea typeface="Heebo"/>
                <a:cs typeface="Heebo"/>
                <a:sym typeface="Heebo"/>
              </a:rPr>
              <a:t>Everyday Low Prices (EDLP):</a:t>
            </a:r>
            <a:r>
              <a:rPr b="1" i="0" lang="en" sz="1400" u="none" cap="none" strike="noStrike">
                <a:solidFill>
                  <a:schemeClr val="dk1"/>
                </a:solidFill>
                <a:latin typeface="Heebo"/>
                <a:ea typeface="Heebo"/>
                <a:cs typeface="Heebo"/>
                <a:sym typeface="Heebo"/>
              </a:rPr>
              <a:t> </a:t>
            </a:r>
            <a:endParaRPr b="1" i="0" sz="1400" u="none" cap="none" strike="noStrike">
              <a:solidFill>
                <a:schemeClr val="dk1"/>
              </a:solidFill>
              <a:latin typeface="Heebo"/>
              <a:ea typeface="Heebo"/>
              <a:cs typeface="Heebo"/>
              <a:sym typeface="Heebo"/>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Heebo"/>
                <a:ea typeface="Heebo"/>
                <a:cs typeface="Heebo"/>
                <a:sym typeface="Heebo"/>
              </a:rPr>
              <a:t>Walmart has consistently employed an EDLP strategy, aiming to offer </a:t>
            </a:r>
            <a:r>
              <a:rPr b="0" i="0" lang="en" sz="1400" u="none" cap="none" strike="noStrike">
                <a:solidFill>
                  <a:schemeClr val="dk2"/>
                </a:solidFill>
                <a:latin typeface="Heebo"/>
                <a:ea typeface="Heebo"/>
                <a:cs typeface="Heebo"/>
                <a:sym typeface="Heebo"/>
              </a:rPr>
              <a:t>competitive prices</a:t>
            </a:r>
            <a:r>
              <a:rPr b="0" i="0" lang="en" sz="1400" u="none" cap="none" strike="noStrike">
                <a:solidFill>
                  <a:schemeClr val="lt2"/>
                </a:solidFill>
                <a:latin typeface="Heebo"/>
                <a:ea typeface="Heebo"/>
                <a:cs typeface="Heebo"/>
                <a:sym typeface="Heebo"/>
              </a:rPr>
              <a:t> </a:t>
            </a:r>
            <a:r>
              <a:rPr b="0" i="0" lang="en" sz="1400" u="none" cap="none" strike="noStrike">
                <a:solidFill>
                  <a:schemeClr val="dk1"/>
                </a:solidFill>
                <a:latin typeface="Heebo"/>
                <a:ea typeface="Heebo"/>
                <a:cs typeface="Heebo"/>
                <a:sym typeface="Heebo"/>
              </a:rPr>
              <a:t>across a broad product range</a:t>
            </a:r>
            <a:endParaRPr b="0" i="0" sz="1400" u="none" cap="none" strike="noStrike">
              <a:solidFill>
                <a:schemeClr val="dk1"/>
              </a:solidFill>
              <a:latin typeface="Heebo"/>
              <a:ea typeface="Heebo"/>
              <a:cs typeface="Heebo"/>
              <a:sym typeface="Heebo"/>
            </a:endParaRPr>
          </a:p>
          <a:p>
            <a:pPr indent="0" lvl="0" marL="45720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Heebo"/>
              <a:ea typeface="Heebo"/>
              <a:cs typeface="Heebo"/>
              <a:sym typeface="Heebo"/>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Heebo"/>
                <a:ea typeface="Heebo"/>
                <a:cs typeface="Heebo"/>
                <a:sym typeface="Heebo"/>
              </a:rPr>
              <a:t>This approach leverages the company's significant purchasing power to maintain low prices</a:t>
            </a:r>
            <a:br>
              <a:rPr b="0" i="0" lang="en" sz="1400" u="none" cap="none" strike="noStrike">
                <a:solidFill>
                  <a:schemeClr val="dk1"/>
                </a:solidFill>
                <a:latin typeface="Heebo"/>
                <a:ea typeface="Heebo"/>
                <a:cs typeface="Heebo"/>
                <a:sym typeface="Heebo"/>
              </a:rPr>
            </a:br>
            <a:endParaRPr b="0" i="0" sz="1400" u="none" cap="none" strike="noStrike">
              <a:solidFill>
                <a:schemeClr val="dk1"/>
              </a:solidFill>
              <a:latin typeface="Heebo"/>
              <a:ea typeface="Heebo"/>
              <a:cs typeface="Heebo"/>
              <a:sym typeface="Heebo"/>
            </a:endParaRPr>
          </a:p>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dk1"/>
                </a:solidFill>
                <a:latin typeface="Heebo"/>
                <a:ea typeface="Heebo"/>
                <a:cs typeface="Heebo"/>
                <a:sym typeface="Heebo"/>
              </a:rPr>
              <a:t>Competitive Promotions: </a:t>
            </a:r>
            <a:endParaRPr b="1" i="0" sz="1500" u="none" cap="none" strike="noStrike">
              <a:solidFill>
                <a:schemeClr val="dk1"/>
              </a:solidFill>
              <a:latin typeface="Heebo"/>
              <a:ea typeface="Heebo"/>
              <a:cs typeface="Heebo"/>
              <a:sym typeface="Heebo"/>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Heebo"/>
                <a:ea typeface="Heebo"/>
                <a:cs typeface="Heebo"/>
                <a:sym typeface="Heebo"/>
              </a:rPr>
              <a:t>Walmart engages in promotional activities, especially during key shopping seasons</a:t>
            </a:r>
            <a:endParaRPr b="0" i="0" sz="1400" u="none" cap="none" strike="noStrike">
              <a:solidFill>
                <a:schemeClr val="dk1"/>
              </a:solidFill>
              <a:latin typeface="Heebo"/>
              <a:ea typeface="Heebo"/>
              <a:cs typeface="Heebo"/>
              <a:sym typeface="Heebo"/>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Heebo"/>
              <a:ea typeface="Heebo"/>
              <a:cs typeface="Heebo"/>
              <a:sym typeface="Heebo"/>
            </a:endParaRPr>
          </a:p>
        </p:txBody>
      </p:sp>
      <p:pic>
        <p:nvPicPr>
          <p:cNvPr id="446" name="Google Shape;446;g3137be59379_1_7"/>
          <p:cNvPicPr preferRelativeResize="0"/>
          <p:nvPr/>
        </p:nvPicPr>
        <p:blipFill rotWithShape="1">
          <a:blip r:embed="rId3">
            <a:alphaModFix/>
          </a:blip>
          <a:srcRect b="26513" l="0" r="0" t="0"/>
          <a:stretch/>
        </p:blipFill>
        <p:spPr>
          <a:xfrm>
            <a:off x="1282525" y="1251951"/>
            <a:ext cx="1943204" cy="572700"/>
          </a:xfrm>
          <a:prstGeom prst="rect">
            <a:avLst/>
          </a:prstGeom>
          <a:noFill/>
          <a:ln>
            <a:noFill/>
          </a:ln>
        </p:spPr>
      </p:pic>
      <p:pic>
        <p:nvPicPr>
          <p:cNvPr id="447" name="Google Shape;447;g3137be59379_1_7"/>
          <p:cNvPicPr preferRelativeResize="0"/>
          <p:nvPr/>
        </p:nvPicPr>
        <p:blipFill rotWithShape="1">
          <a:blip r:embed="rId4">
            <a:alphaModFix/>
          </a:blip>
          <a:srcRect b="0" l="0" r="0" t="0"/>
          <a:stretch/>
        </p:blipFill>
        <p:spPr>
          <a:xfrm>
            <a:off x="5608775" y="1343738"/>
            <a:ext cx="1781175" cy="504825"/>
          </a:xfrm>
          <a:prstGeom prst="rect">
            <a:avLst/>
          </a:prstGeom>
          <a:noFill/>
          <a:ln>
            <a:noFill/>
          </a:ln>
        </p:spPr>
      </p:pic>
      <p:pic>
        <p:nvPicPr>
          <p:cNvPr id="448" name="Google Shape;448;g3137be59379_1_7"/>
          <p:cNvPicPr preferRelativeResize="0"/>
          <p:nvPr/>
        </p:nvPicPr>
        <p:blipFill rotWithShape="1">
          <a:blip r:embed="rId4">
            <a:alphaModFix/>
          </a:blip>
          <a:srcRect b="0" l="0" r="0" t="0"/>
          <a:stretch/>
        </p:blipFill>
        <p:spPr>
          <a:xfrm>
            <a:off x="3922682" y="889338"/>
            <a:ext cx="963875" cy="273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g313fcf806fd_0_0"/>
          <p:cNvSpPr txBox="1"/>
          <p:nvPr>
            <p:ph type="title"/>
          </p:nvPr>
        </p:nvSpPr>
        <p:spPr>
          <a:xfrm>
            <a:off x="456563" y="10540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RESEARCH OBJECTIVE</a:t>
            </a:r>
            <a:endParaRPr/>
          </a:p>
        </p:txBody>
      </p:sp>
      <p:sp>
        <p:nvSpPr>
          <p:cNvPr id="454" name="Google Shape;454;g313fcf806fd_0_0"/>
          <p:cNvSpPr txBox="1"/>
          <p:nvPr>
            <p:ph idx="4" type="subTitle"/>
          </p:nvPr>
        </p:nvSpPr>
        <p:spPr>
          <a:xfrm>
            <a:off x="999800" y="799851"/>
            <a:ext cx="7436100" cy="452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Benchmark Competitor                    Pricing Strategies </a:t>
            </a:r>
            <a:endParaRPr/>
          </a:p>
        </p:txBody>
      </p:sp>
      <p:sp>
        <p:nvSpPr>
          <p:cNvPr id="455" name="Google Shape;455;g313fcf806fd_0_0"/>
          <p:cNvSpPr/>
          <p:nvPr/>
        </p:nvSpPr>
        <p:spPr>
          <a:xfrm>
            <a:off x="497875" y="799838"/>
            <a:ext cx="452100" cy="452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456" name="Google Shape;456;g313fcf806fd_0_0"/>
          <p:cNvSpPr txBox="1"/>
          <p:nvPr>
            <p:ph idx="4" type="subTitle"/>
          </p:nvPr>
        </p:nvSpPr>
        <p:spPr>
          <a:xfrm>
            <a:off x="552625" y="912638"/>
            <a:ext cx="342600" cy="339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3</a:t>
            </a:r>
            <a:endParaRPr/>
          </a:p>
        </p:txBody>
      </p:sp>
      <p:pic>
        <p:nvPicPr>
          <p:cNvPr id="457" name="Google Shape;457;g313fcf806fd_0_0"/>
          <p:cNvPicPr preferRelativeResize="0"/>
          <p:nvPr/>
        </p:nvPicPr>
        <p:blipFill rotWithShape="1">
          <a:blip r:embed="rId3">
            <a:alphaModFix/>
          </a:blip>
          <a:srcRect b="0" l="0" r="0" t="0"/>
          <a:stretch/>
        </p:blipFill>
        <p:spPr>
          <a:xfrm>
            <a:off x="205675" y="1373688"/>
            <a:ext cx="6236749" cy="3081776"/>
          </a:xfrm>
          <a:prstGeom prst="rect">
            <a:avLst/>
          </a:prstGeom>
          <a:noFill/>
          <a:ln>
            <a:noFill/>
          </a:ln>
        </p:spPr>
      </p:pic>
      <p:sp>
        <p:nvSpPr>
          <p:cNvPr id="458" name="Google Shape;458;g313fcf806fd_0_0"/>
          <p:cNvSpPr/>
          <p:nvPr/>
        </p:nvSpPr>
        <p:spPr>
          <a:xfrm>
            <a:off x="8540475" y="0"/>
            <a:ext cx="6036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pic>
        <p:nvPicPr>
          <p:cNvPr id="459" name="Google Shape;459;g313fcf806fd_0_0"/>
          <p:cNvPicPr preferRelativeResize="0"/>
          <p:nvPr/>
        </p:nvPicPr>
        <p:blipFill rotWithShape="1">
          <a:blip r:embed="rId4">
            <a:alphaModFix/>
          </a:blip>
          <a:srcRect b="0" l="0" r="0" t="0"/>
          <a:stretch/>
        </p:blipFill>
        <p:spPr>
          <a:xfrm>
            <a:off x="3826632" y="889313"/>
            <a:ext cx="963875" cy="273175"/>
          </a:xfrm>
          <a:prstGeom prst="rect">
            <a:avLst/>
          </a:prstGeom>
          <a:noFill/>
          <a:ln>
            <a:noFill/>
          </a:ln>
        </p:spPr>
      </p:pic>
      <p:sp>
        <p:nvSpPr>
          <p:cNvPr id="460" name="Google Shape;460;g313fcf806fd_0_0"/>
          <p:cNvSpPr txBox="1"/>
          <p:nvPr/>
        </p:nvSpPr>
        <p:spPr>
          <a:xfrm rot="-1456">
            <a:off x="6533350" y="1531923"/>
            <a:ext cx="2124600" cy="2923200"/>
          </a:xfrm>
          <a:prstGeom prst="rect">
            <a:avLst/>
          </a:prstGeom>
          <a:noFill/>
          <a:ln cap="flat" cmpd="sng" w="2857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Heebo"/>
                <a:ea typeface="Heebo"/>
                <a:cs typeface="Heebo"/>
                <a:sym typeface="Heebo"/>
              </a:rPr>
              <a:t>The plot presents a price comparison of </a:t>
            </a:r>
            <a:r>
              <a:rPr b="0" i="0" lang="en" sz="1600" u="none" cap="none" strike="noStrike">
                <a:solidFill>
                  <a:schemeClr val="lt2"/>
                </a:solidFill>
                <a:latin typeface="Heebo"/>
                <a:ea typeface="Heebo"/>
                <a:cs typeface="Heebo"/>
                <a:sym typeface="Heebo"/>
              </a:rPr>
              <a:t>TOP 10 SELLING ITEMS</a:t>
            </a:r>
            <a:r>
              <a:rPr b="0" i="0" lang="en" sz="1600" u="none" cap="none" strike="noStrike">
                <a:solidFill>
                  <a:schemeClr val="dk1"/>
                </a:solidFill>
                <a:latin typeface="Heebo"/>
                <a:ea typeface="Heebo"/>
                <a:cs typeface="Heebo"/>
                <a:sym typeface="Heebo"/>
              </a:rPr>
              <a:t> between Walmart and The Good Grocer. It aims to benchmark competitive pricing strategies and identify areas for improvement.</a:t>
            </a:r>
            <a:endParaRPr b="0" i="0" sz="1600" u="none" cap="none" strike="noStrike">
              <a:solidFill>
                <a:schemeClr val="dk1"/>
              </a:solidFill>
              <a:latin typeface="Heebo"/>
              <a:ea typeface="Heebo"/>
              <a:cs typeface="Heebo"/>
              <a:sym typeface="Heeb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Heebo"/>
              <a:ea typeface="Heebo"/>
              <a:cs typeface="Heebo"/>
              <a:sym typeface="Heeb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Heebo"/>
              <a:ea typeface="Heebo"/>
              <a:cs typeface="Heebo"/>
              <a:sym typeface="Heeb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g313afb385ee_2_4"/>
          <p:cNvSpPr/>
          <p:nvPr/>
        </p:nvSpPr>
        <p:spPr>
          <a:xfrm>
            <a:off x="52800" y="4322275"/>
            <a:ext cx="9264000" cy="821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
        <p:nvSpPr>
          <p:cNvPr id="466" name="Google Shape;466;g313afb385ee_2_4"/>
          <p:cNvSpPr txBox="1"/>
          <p:nvPr>
            <p:ph type="title"/>
          </p:nvPr>
        </p:nvSpPr>
        <p:spPr>
          <a:xfrm>
            <a:off x="552625" y="22715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RESEARCH OBJECTIVE</a:t>
            </a:r>
            <a:endParaRPr/>
          </a:p>
        </p:txBody>
      </p:sp>
      <p:sp>
        <p:nvSpPr>
          <p:cNvPr id="467" name="Google Shape;467;g313afb385ee_2_4"/>
          <p:cNvSpPr txBox="1"/>
          <p:nvPr>
            <p:ph idx="4" type="subTitle"/>
          </p:nvPr>
        </p:nvSpPr>
        <p:spPr>
          <a:xfrm>
            <a:off x="949975" y="799851"/>
            <a:ext cx="7436100" cy="452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Benchmark Competitor                    Pricing Strategies </a:t>
            </a:r>
            <a:endParaRPr/>
          </a:p>
        </p:txBody>
      </p:sp>
      <p:sp>
        <p:nvSpPr>
          <p:cNvPr id="468" name="Google Shape;468;g313afb385ee_2_4"/>
          <p:cNvSpPr/>
          <p:nvPr/>
        </p:nvSpPr>
        <p:spPr>
          <a:xfrm>
            <a:off x="497875" y="799838"/>
            <a:ext cx="452100" cy="452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469" name="Google Shape;469;g313afb385ee_2_4"/>
          <p:cNvSpPr txBox="1"/>
          <p:nvPr>
            <p:ph idx="4" type="subTitle"/>
          </p:nvPr>
        </p:nvSpPr>
        <p:spPr>
          <a:xfrm>
            <a:off x="552625" y="912638"/>
            <a:ext cx="342600" cy="339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3</a:t>
            </a:r>
            <a:endParaRPr/>
          </a:p>
        </p:txBody>
      </p:sp>
      <p:sp>
        <p:nvSpPr>
          <p:cNvPr id="470" name="Google Shape;470;g313afb385ee_2_4"/>
          <p:cNvSpPr txBox="1"/>
          <p:nvPr/>
        </p:nvSpPr>
        <p:spPr>
          <a:xfrm>
            <a:off x="895225" y="1455550"/>
            <a:ext cx="2335800" cy="16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Heebo"/>
                <a:ea typeface="Heebo"/>
                <a:cs typeface="Heebo"/>
                <a:sym typeface="Heebo"/>
              </a:rPr>
              <a:t>If your main purpose is to purchase mainly </a:t>
            </a:r>
            <a:r>
              <a:rPr b="1" i="0" lang="en" sz="1600" u="none" cap="none" strike="noStrike">
                <a:solidFill>
                  <a:schemeClr val="lt2"/>
                </a:solidFill>
                <a:latin typeface="Heebo"/>
                <a:ea typeface="Heebo"/>
                <a:cs typeface="Heebo"/>
                <a:sym typeface="Heebo"/>
              </a:rPr>
              <a:t>groceries</a:t>
            </a:r>
            <a:r>
              <a:rPr b="0" i="0" lang="en" sz="1600" u="none" cap="none" strike="noStrike">
                <a:solidFill>
                  <a:schemeClr val="dk1"/>
                </a:solidFill>
                <a:latin typeface="Heebo"/>
                <a:ea typeface="Heebo"/>
                <a:cs typeface="Heebo"/>
                <a:sym typeface="Heebo"/>
              </a:rPr>
              <a:t> where should you go?</a:t>
            </a:r>
            <a:endParaRPr b="0" i="0" sz="1600" u="none" cap="none" strike="noStrike">
              <a:solidFill>
                <a:schemeClr val="dk1"/>
              </a:solidFill>
              <a:latin typeface="Heebo"/>
              <a:ea typeface="Heebo"/>
              <a:cs typeface="Heebo"/>
              <a:sym typeface="Heeb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Heebo"/>
              <a:ea typeface="Heebo"/>
              <a:cs typeface="Heebo"/>
              <a:sym typeface="Heeb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Heebo"/>
              <a:ea typeface="Heebo"/>
              <a:cs typeface="Heebo"/>
              <a:sym typeface="Heebo"/>
            </a:endParaRPr>
          </a:p>
        </p:txBody>
      </p:sp>
      <p:grpSp>
        <p:nvGrpSpPr>
          <p:cNvPr id="471" name="Google Shape;471;g313afb385ee_2_4"/>
          <p:cNvGrpSpPr/>
          <p:nvPr/>
        </p:nvGrpSpPr>
        <p:grpSpPr>
          <a:xfrm>
            <a:off x="488174" y="3135146"/>
            <a:ext cx="383847" cy="452094"/>
            <a:chOff x="3300325" y="249875"/>
            <a:chExt cx="433725" cy="480900"/>
          </a:xfrm>
        </p:grpSpPr>
        <p:sp>
          <p:nvSpPr>
            <p:cNvPr id="472" name="Google Shape;472;g313afb385ee_2_4"/>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473" name="Google Shape;473;g313afb385ee_2_4"/>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474" name="Google Shape;474;g313afb385ee_2_4"/>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475" name="Google Shape;475;g313afb385ee_2_4"/>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476" name="Google Shape;476;g313afb385ee_2_4"/>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477" name="Google Shape;477;g313afb385ee_2_4"/>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478" name="Google Shape;478;g313afb385ee_2_4"/>
          <p:cNvSpPr/>
          <p:nvPr/>
        </p:nvSpPr>
        <p:spPr>
          <a:xfrm>
            <a:off x="497869" y="15204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9" name="Google Shape;479;g313afb385ee_2_4"/>
          <p:cNvPicPr preferRelativeResize="0"/>
          <p:nvPr/>
        </p:nvPicPr>
        <p:blipFill rotWithShape="1">
          <a:blip r:embed="rId3">
            <a:alphaModFix/>
          </a:blip>
          <a:srcRect b="0" l="1201" r="2671" t="1882"/>
          <a:stretch/>
        </p:blipFill>
        <p:spPr>
          <a:xfrm>
            <a:off x="3642925" y="1251950"/>
            <a:ext cx="4643052" cy="3469925"/>
          </a:xfrm>
          <a:prstGeom prst="rect">
            <a:avLst/>
          </a:prstGeom>
          <a:noFill/>
          <a:ln>
            <a:noFill/>
          </a:ln>
        </p:spPr>
      </p:pic>
      <p:sp>
        <p:nvSpPr>
          <p:cNvPr id="480" name="Google Shape;480;g313afb385ee_2_4"/>
          <p:cNvSpPr/>
          <p:nvPr/>
        </p:nvSpPr>
        <p:spPr>
          <a:xfrm>
            <a:off x="8540475" y="0"/>
            <a:ext cx="603600" cy="517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pic>
        <p:nvPicPr>
          <p:cNvPr id="481" name="Google Shape;481;g313afb385ee_2_4"/>
          <p:cNvPicPr preferRelativeResize="0"/>
          <p:nvPr/>
        </p:nvPicPr>
        <p:blipFill rotWithShape="1">
          <a:blip r:embed="rId4">
            <a:alphaModFix/>
          </a:blip>
          <a:srcRect b="0" l="0" r="0" t="0"/>
          <a:stretch/>
        </p:blipFill>
        <p:spPr>
          <a:xfrm>
            <a:off x="3826632" y="889313"/>
            <a:ext cx="963875" cy="273175"/>
          </a:xfrm>
          <a:prstGeom prst="rect">
            <a:avLst/>
          </a:prstGeom>
          <a:noFill/>
          <a:ln>
            <a:noFill/>
          </a:ln>
        </p:spPr>
      </p:pic>
      <p:pic>
        <p:nvPicPr>
          <p:cNvPr id="482" name="Google Shape;482;g313afb385ee_2_4"/>
          <p:cNvPicPr preferRelativeResize="0"/>
          <p:nvPr/>
        </p:nvPicPr>
        <p:blipFill rotWithShape="1">
          <a:blip r:embed="rId5">
            <a:alphaModFix/>
          </a:blip>
          <a:srcRect b="26513" l="0" r="0" t="0"/>
          <a:stretch/>
        </p:blipFill>
        <p:spPr>
          <a:xfrm>
            <a:off x="1208675" y="3135150"/>
            <a:ext cx="1533999" cy="452100"/>
          </a:xfrm>
          <a:prstGeom prst="rect">
            <a:avLst/>
          </a:prstGeom>
          <a:noFill/>
          <a:ln>
            <a:noFill/>
          </a:ln>
        </p:spPr>
      </p:pic>
      <p:cxnSp>
        <p:nvCxnSpPr>
          <p:cNvPr id="483" name="Google Shape;483;g313afb385ee_2_4"/>
          <p:cNvCxnSpPr/>
          <p:nvPr/>
        </p:nvCxnSpPr>
        <p:spPr>
          <a:xfrm rot="10800000">
            <a:off x="7447575" y="1775700"/>
            <a:ext cx="1092900" cy="813600"/>
          </a:xfrm>
          <a:prstGeom prst="straightConnector1">
            <a:avLst/>
          </a:prstGeom>
          <a:noFill/>
          <a:ln cap="flat" cmpd="sng" w="76200">
            <a:solidFill>
              <a:schemeClr val="dk2"/>
            </a:solidFill>
            <a:prstDash val="solid"/>
            <a:round/>
            <a:headEnd len="sm" w="sm"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g313afb385ee_2_23"/>
          <p:cNvSpPr txBox="1"/>
          <p:nvPr>
            <p:ph type="title"/>
          </p:nvPr>
        </p:nvSpPr>
        <p:spPr>
          <a:xfrm>
            <a:off x="552625" y="22715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RESEARCH OBJECTIVE</a:t>
            </a:r>
            <a:endParaRPr/>
          </a:p>
        </p:txBody>
      </p:sp>
      <p:sp>
        <p:nvSpPr>
          <p:cNvPr id="489" name="Google Shape;489;g313afb385ee_2_23"/>
          <p:cNvSpPr txBox="1"/>
          <p:nvPr>
            <p:ph idx="4" type="subTitle"/>
          </p:nvPr>
        </p:nvSpPr>
        <p:spPr>
          <a:xfrm>
            <a:off x="949975" y="799851"/>
            <a:ext cx="7436100" cy="452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Benchmark Competitor                   Pricing Strategies </a:t>
            </a:r>
            <a:endParaRPr/>
          </a:p>
        </p:txBody>
      </p:sp>
      <p:sp>
        <p:nvSpPr>
          <p:cNvPr id="490" name="Google Shape;490;g313afb385ee_2_23"/>
          <p:cNvSpPr/>
          <p:nvPr/>
        </p:nvSpPr>
        <p:spPr>
          <a:xfrm>
            <a:off x="497875" y="799838"/>
            <a:ext cx="452100" cy="452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491" name="Google Shape;491;g313afb385ee_2_23"/>
          <p:cNvSpPr txBox="1"/>
          <p:nvPr>
            <p:ph idx="4" type="subTitle"/>
          </p:nvPr>
        </p:nvSpPr>
        <p:spPr>
          <a:xfrm>
            <a:off x="552625" y="912638"/>
            <a:ext cx="342600" cy="339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3</a:t>
            </a:r>
            <a:endParaRPr/>
          </a:p>
        </p:txBody>
      </p:sp>
      <p:sp>
        <p:nvSpPr>
          <p:cNvPr id="492" name="Google Shape;492;g313afb385ee_2_23"/>
          <p:cNvSpPr txBox="1"/>
          <p:nvPr/>
        </p:nvSpPr>
        <p:spPr>
          <a:xfrm>
            <a:off x="57050" y="3688875"/>
            <a:ext cx="1768500" cy="97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Heebo"/>
              <a:ea typeface="Heebo"/>
              <a:cs typeface="Heebo"/>
              <a:sym typeface="Heebo"/>
            </a:endParaRPr>
          </a:p>
        </p:txBody>
      </p:sp>
      <p:sp>
        <p:nvSpPr>
          <p:cNvPr id="493" name="Google Shape;493;g313afb385ee_2_23"/>
          <p:cNvSpPr txBox="1"/>
          <p:nvPr/>
        </p:nvSpPr>
        <p:spPr>
          <a:xfrm>
            <a:off x="1080175" y="1230468"/>
            <a:ext cx="7305900" cy="572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2"/>
              </a:solidFill>
              <a:latin typeface="Heebo"/>
              <a:ea typeface="Heebo"/>
              <a:cs typeface="Heebo"/>
              <a:sym typeface="Heebo"/>
            </a:endParaRPr>
          </a:p>
        </p:txBody>
      </p:sp>
      <p:sp>
        <p:nvSpPr>
          <p:cNvPr id="494" name="Google Shape;494;g313afb385ee_2_23"/>
          <p:cNvSpPr txBox="1"/>
          <p:nvPr/>
        </p:nvSpPr>
        <p:spPr>
          <a:xfrm>
            <a:off x="5989650" y="1711325"/>
            <a:ext cx="2396400" cy="276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Heebo"/>
              <a:ea typeface="Heebo"/>
              <a:cs typeface="Heebo"/>
              <a:sym typeface="Heebo"/>
            </a:endParaRPr>
          </a:p>
        </p:txBody>
      </p:sp>
      <p:sp>
        <p:nvSpPr>
          <p:cNvPr id="495" name="Google Shape;495;g313afb385ee_2_23"/>
          <p:cNvSpPr txBox="1"/>
          <p:nvPr/>
        </p:nvSpPr>
        <p:spPr>
          <a:xfrm>
            <a:off x="958400" y="1799900"/>
            <a:ext cx="6636300" cy="14598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1100"/>
              <a:buFont typeface="Arial"/>
              <a:buNone/>
            </a:pPr>
            <a:r>
              <a:rPr b="0" i="0" lang="en" sz="1100" u="none" cap="none" strike="noStrike">
                <a:solidFill>
                  <a:schemeClr val="dk1"/>
                </a:solidFill>
                <a:latin typeface="Heebo Medium"/>
                <a:ea typeface="Heebo Medium"/>
                <a:cs typeface="Heebo Medium"/>
                <a:sym typeface="Heebo Medium"/>
              </a:rPr>
              <a:t>Market basket analysis is a powerful data mining technique that helps you uncover the products your customers frequently buy together. By understanding these patterns, you can:</a:t>
            </a:r>
            <a:endParaRPr b="0" i="0" sz="1100" u="none" cap="none" strike="noStrike">
              <a:solidFill>
                <a:schemeClr val="dk1"/>
              </a:solidFill>
              <a:latin typeface="Heebo Medium"/>
              <a:ea typeface="Heebo Medium"/>
              <a:cs typeface="Heebo Medium"/>
              <a:sym typeface="Heebo Medium"/>
            </a:endParaRPr>
          </a:p>
          <a:p>
            <a:pPr indent="-298450" lvl="0" marL="457200" marR="0" rtl="0" algn="l">
              <a:lnSpc>
                <a:spcPct val="115000"/>
              </a:lnSpc>
              <a:spcBef>
                <a:spcPts val="1200"/>
              </a:spcBef>
              <a:spcAft>
                <a:spcPts val="0"/>
              </a:spcAft>
              <a:buClr>
                <a:schemeClr val="dk1"/>
              </a:buClr>
              <a:buSzPts val="1100"/>
              <a:buFont typeface="Arial"/>
              <a:buChar char="●"/>
            </a:pPr>
            <a:r>
              <a:rPr b="0" i="0" lang="en" sz="1100" u="none" cap="none" strike="noStrike">
                <a:solidFill>
                  <a:schemeClr val="dk1"/>
                </a:solidFill>
                <a:latin typeface="Heebo Medium"/>
                <a:ea typeface="Heebo Medium"/>
                <a:cs typeface="Heebo Medium"/>
                <a:sym typeface="Heebo Medium"/>
              </a:rPr>
              <a:t>Create targeted promotions: Offer discounts on complementary products to increase average order value.</a:t>
            </a:r>
            <a:endParaRPr b="0" i="0" sz="1100" u="none" cap="none" strike="noStrike">
              <a:solidFill>
                <a:schemeClr val="dk1"/>
              </a:solidFill>
              <a:latin typeface="Heebo Medium"/>
              <a:ea typeface="Heebo Medium"/>
              <a:cs typeface="Heebo Medium"/>
              <a:sym typeface="Heebo Medium"/>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Heebo Medium"/>
                <a:ea typeface="Heebo Medium"/>
                <a:cs typeface="Heebo Medium"/>
                <a:sym typeface="Heebo Medium"/>
              </a:rPr>
              <a:t>Optimize store layouts: Place related products together to encourage impulse purchases.</a:t>
            </a:r>
            <a:endParaRPr b="0" i="0" sz="1100" u="none" cap="none" strike="noStrike">
              <a:solidFill>
                <a:schemeClr val="dk1"/>
              </a:solidFill>
              <a:latin typeface="Heebo Medium"/>
              <a:ea typeface="Heebo Medium"/>
              <a:cs typeface="Heebo Medium"/>
              <a:sym typeface="Heebo Medium"/>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Heebo Medium"/>
                <a:ea typeface="Heebo Medium"/>
                <a:cs typeface="Heebo Medium"/>
                <a:sym typeface="Heebo Medium"/>
              </a:rPr>
              <a:t>Identify emerging trends: Spot new product opportunities and adapt your inventory accordingly.</a:t>
            </a:r>
            <a:endParaRPr b="0" i="0" sz="1100" u="none" cap="none" strike="noStrike">
              <a:solidFill>
                <a:schemeClr val="dk1"/>
              </a:solidFill>
              <a:latin typeface="Heebo Medium"/>
              <a:ea typeface="Heebo Medium"/>
              <a:cs typeface="Heebo Medium"/>
              <a:sym typeface="Heebo Medium"/>
            </a:endParaRPr>
          </a:p>
          <a:p>
            <a:pPr indent="0" lvl="0" marL="0" marR="0" rtl="0" algn="l">
              <a:lnSpc>
                <a:spcPct val="100000"/>
              </a:lnSpc>
              <a:spcBef>
                <a:spcPts val="1200"/>
              </a:spcBef>
              <a:spcAft>
                <a:spcPts val="0"/>
              </a:spcAft>
              <a:buClr>
                <a:srgbClr val="000000"/>
              </a:buClr>
              <a:buSzPts val="1600"/>
              <a:buFont typeface="Arial"/>
              <a:buNone/>
            </a:pPr>
            <a:r>
              <a:t/>
            </a:r>
            <a:endParaRPr b="0" i="0" sz="1600" u="none" cap="none" strike="noStrike">
              <a:solidFill>
                <a:schemeClr val="dk1"/>
              </a:solidFill>
              <a:latin typeface="Heebo Medium"/>
              <a:ea typeface="Heebo Medium"/>
              <a:cs typeface="Heebo Medium"/>
              <a:sym typeface="Heebo Medium"/>
            </a:endParaRPr>
          </a:p>
        </p:txBody>
      </p:sp>
      <p:sp>
        <p:nvSpPr>
          <p:cNvPr id="496" name="Google Shape;496;g313afb385ee_2_23"/>
          <p:cNvSpPr/>
          <p:nvPr/>
        </p:nvSpPr>
        <p:spPr>
          <a:xfrm>
            <a:off x="8540475" y="0"/>
            <a:ext cx="603600" cy="517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pic>
        <p:nvPicPr>
          <p:cNvPr id="497" name="Google Shape;497;g313afb385ee_2_23"/>
          <p:cNvPicPr preferRelativeResize="0"/>
          <p:nvPr/>
        </p:nvPicPr>
        <p:blipFill rotWithShape="1">
          <a:blip r:embed="rId3">
            <a:alphaModFix/>
          </a:blip>
          <a:srcRect b="0" l="0" r="0" t="0"/>
          <a:stretch/>
        </p:blipFill>
        <p:spPr>
          <a:xfrm>
            <a:off x="3794607" y="878575"/>
            <a:ext cx="963875" cy="273175"/>
          </a:xfrm>
          <a:prstGeom prst="rect">
            <a:avLst/>
          </a:prstGeom>
          <a:noFill/>
          <a:ln>
            <a:noFill/>
          </a:ln>
        </p:spPr>
      </p:pic>
      <p:sp>
        <p:nvSpPr>
          <p:cNvPr id="498" name="Google Shape;498;g313afb385ee_2_23"/>
          <p:cNvSpPr txBox="1"/>
          <p:nvPr/>
        </p:nvSpPr>
        <p:spPr>
          <a:xfrm>
            <a:off x="949975" y="1412100"/>
            <a:ext cx="30000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Heebo"/>
                <a:ea typeface="Heebo"/>
                <a:cs typeface="Heebo"/>
                <a:sym typeface="Heebo"/>
              </a:rPr>
              <a:t>Market Basket Analysis</a:t>
            </a:r>
            <a:endParaRPr b="1" i="0" sz="1600" u="none" cap="none" strike="noStrike">
              <a:solidFill>
                <a:schemeClr val="dk1"/>
              </a:solidFill>
              <a:latin typeface="Heebo"/>
              <a:ea typeface="Heebo"/>
              <a:cs typeface="Heebo"/>
              <a:sym typeface="Heeb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g313fcf806fd_0_22"/>
          <p:cNvSpPr/>
          <p:nvPr/>
        </p:nvSpPr>
        <p:spPr>
          <a:xfrm>
            <a:off x="497875" y="4298300"/>
            <a:ext cx="8567700" cy="821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
        <p:nvSpPr>
          <p:cNvPr id="504" name="Google Shape;504;g313fcf806fd_0_22"/>
          <p:cNvSpPr txBox="1"/>
          <p:nvPr>
            <p:ph type="title"/>
          </p:nvPr>
        </p:nvSpPr>
        <p:spPr>
          <a:xfrm>
            <a:off x="552625" y="22715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RESEARCH OBJECTIVE</a:t>
            </a:r>
            <a:endParaRPr/>
          </a:p>
        </p:txBody>
      </p:sp>
      <p:sp>
        <p:nvSpPr>
          <p:cNvPr id="505" name="Google Shape;505;g313fcf806fd_0_22"/>
          <p:cNvSpPr txBox="1"/>
          <p:nvPr>
            <p:ph idx="4" type="subTitle"/>
          </p:nvPr>
        </p:nvSpPr>
        <p:spPr>
          <a:xfrm>
            <a:off x="949975" y="799851"/>
            <a:ext cx="7436100" cy="452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Benchmark Competitor                  Pricing Strategies </a:t>
            </a:r>
            <a:endParaRPr/>
          </a:p>
        </p:txBody>
      </p:sp>
      <p:sp>
        <p:nvSpPr>
          <p:cNvPr id="506" name="Google Shape;506;g313fcf806fd_0_22"/>
          <p:cNvSpPr/>
          <p:nvPr/>
        </p:nvSpPr>
        <p:spPr>
          <a:xfrm>
            <a:off x="497875" y="799838"/>
            <a:ext cx="452100" cy="452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507" name="Google Shape;507;g313fcf806fd_0_22"/>
          <p:cNvSpPr txBox="1"/>
          <p:nvPr>
            <p:ph idx="4" type="subTitle"/>
          </p:nvPr>
        </p:nvSpPr>
        <p:spPr>
          <a:xfrm>
            <a:off x="552625" y="912638"/>
            <a:ext cx="342600" cy="339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3</a:t>
            </a:r>
            <a:endParaRPr/>
          </a:p>
        </p:txBody>
      </p:sp>
      <p:sp>
        <p:nvSpPr>
          <p:cNvPr id="508" name="Google Shape;508;g313fcf806fd_0_22"/>
          <p:cNvSpPr txBox="1"/>
          <p:nvPr/>
        </p:nvSpPr>
        <p:spPr>
          <a:xfrm>
            <a:off x="57050" y="3688875"/>
            <a:ext cx="1768500" cy="97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Heebo"/>
              <a:ea typeface="Heebo"/>
              <a:cs typeface="Heebo"/>
              <a:sym typeface="Heebo"/>
            </a:endParaRPr>
          </a:p>
        </p:txBody>
      </p:sp>
      <p:sp>
        <p:nvSpPr>
          <p:cNvPr id="509" name="Google Shape;509;g313fcf806fd_0_22"/>
          <p:cNvSpPr txBox="1"/>
          <p:nvPr/>
        </p:nvSpPr>
        <p:spPr>
          <a:xfrm>
            <a:off x="949975" y="1251950"/>
            <a:ext cx="2521800" cy="389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2"/>
                </a:solidFill>
                <a:latin typeface="Heebo"/>
                <a:ea typeface="Heebo"/>
                <a:cs typeface="Heebo"/>
                <a:sym typeface="Heebo"/>
              </a:rPr>
              <a:t>Basket Analysis</a:t>
            </a:r>
            <a:endParaRPr b="0" i="0" sz="2000" u="none" cap="none" strike="noStrike">
              <a:solidFill>
                <a:schemeClr val="dk2"/>
              </a:solidFill>
              <a:latin typeface="Heebo"/>
              <a:ea typeface="Heebo"/>
              <a:cs typeface="Heebo"/>
              <a:sym typeface="Heebo"/>
            </a:endParaRPr>
          </a:p>
        </p:txBody>
      </p:sp>
      <p:sp>
        <p:nvSpPr>
          <p:cNvPr id="510" name="Google Shape;510;g313fcf806fd_0_22"/>
          <p:cNvSpPr txBox="1"/>
          <p:nvPr/>
        </p:nvSpPr>
        <p:spPr>
          <a:xfrm>
            <a:off x="6424925" y="1707925"/>
            <a:ext cx="2396400" cy="276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FF00"/>
              </a:solidFill>
              <a:latin typeface="Heebo"/>
              <a:ea typeface="Heebo"/>
              <a:cs typeface="Heebo"/>
              <a:sym typeface="Heebo"/>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dk1"/>
                </a:solidFill>
                <a:latin typeface="Heebo"/>
                <a:ea typeface="Heebo"/>
                <a:cs typeface="Heebo"/>
                <a:sym typeface="Heebo"/>
              </a:rPr>
              <a:t>	$129.96 </a:t>
            </a:r>
            <a:endParaRPr b="0" i="0" sz="1700" u="none" cap="none" strike="noStrike">
              <a:solidFill>
                <a:schemeClr val="dk1"/>
              </a:solidFill>
              <a:latin typeface="Heebo"/>
              <a:ea typeface="Heebo"/>
              <a:cs typeface="Heebo"/>
              <a:sym typeface="Heeb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Heebo"/>
              <a:ea typeface="Heebo"/>
              <a:cs typeface="Heebo"/>
              <a:sym typeface="Heeb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Heebo"/>
              <a:ea typeface="Heebo"/>
              <a:cs typeface="Heebo"/>
              <a:sym typeface="Heeb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FFFF"/>
                </a:solidFill>
                <a:latin typeface="Heebo"/>
                <a:ea typeface="Heebo"/>
                <a:cs typeface="Heebo"/>
                <a:sym typeface="Heebo"/>
              </a:rPr>
              <a:t>      </a:t>
            </a:r>
            <a:endParaRPr b="0" i="0" sz="1600" u="none" cap="none" strike="noStrike">
              <a:solidFill>
                <a:srgbClr val="00FFFF"/>
              </a:solidFill>
              <a:latin typeface="Heebo"/>
              <a:ea typeface="Heebo"/>
              <a:cs typeface="Heebo"/>
              <a:sym typeface="Heeb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Heebo"/>
                <a:ea typeface="Heebo"/>
                <a:cs typeface="Heebo"/>
                <a:sym typeface="Heebo"/>
              </a:rPr>
              <a:t>	$136.05</a:t>
            </a:r>
            <a:endParaRPr b="0" i="0" sz="1600" u="none" cap="none" strike="noStrike">
              <a:solidFill>
                <a:schemeClr val="dk1"/>
              </a:solidFill>
              <a:latin typeface="Heebo"/>
              <a:ea typeface="Heebo"/>
              <a:cs typeface="Heebo"/>
              <a:sym typeface="Heeb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Heebo"/>
              <a:ea typeface="Heebo"/>
              <a:cs typeface="Heebo"/>
              <a:sym typeface="Heeb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Heebo"/>
                <a:ea typeface="Heebo"/>
                <a:cs typeface="Heebo"/>
                <a:sym typeface="Heebo"/>
              </a:rPr>
              <a:t>	</a:t>
            </a:r>
            <a:endParaRPr b="0" i="0" sz="1600" u="none" cap="none" strike="noStrike">
              <a:solidFill>
                <a:schemeClr val="dk1"/>
              </a:solidFill>
              <a:latin typeface="Heebo"/>
              <a:ea typeface="Heebo"/>
              <a:cs typeface="Heebo"/>
              <a:sym typeface="Heebo"/>
            </a:endParaRPr>
          </a:p>
        </p:txBody>
      </p:sp>
      <p:grpSp>
        <p:nvGrpSpPr>
          <p:cNvPr id="511" name="Google Shape;511;g313fcf806fd_0_22"/>
          <p:cNvGrpSpPr/>
          <p:nvPr/>
        </p:nvGrpSpPr>
        <p:grpSpPr>
          <a:xfrm>
            <a:off x="6192441" y="1707928"/>
            <a:ext cx="298169" cy="339253"/>
            <a:chOff x="1529350" y="258825"/>
            <a:chExt cx="423475" cy="481825"/>
          </a:xfrm>
        </p:grpSpPr>
        <p:sp>
          <p:nvSpPr>
            <p:cNvPr id="512" name="Google Shape;512;g313fcf806fd_0_22"/>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13" name="Google Shape;513;g313fcf806fd_0_22"/>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14" name="Google Shape;514;g313fcf806fd_0_22"/>
          <p:cNvGrpSpPr/>
          <p:nvPr/>
        </p:nvGrpSpPr>
        <p:grpSpPr>
          <a:xfrm>
            <a:off x="6241879" y="2711803"/>
            <a:ext cx="298169" cy="339253"/>
            <a:chOff x="1529350" y="258825"/>
            <a:chExt cx="423475" cy="481825"/>
          </a:xfrm>
        </p:grpSpPr>
        <p:sp>
          <p:nvSpPr>
            <p:cNvPr id="515" name="Google Shape;515;g313fcf806fd_0_22"/>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16" name="Google Shape;516;g313fcf806fd_0_22"/>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17" name="Google Shape;517;g313fcf806fd_0_22"/>
          <p:cNvGrpSpPr/>
          <p:nvPr/>
        </p:nvGrpSpPr>
        <p:grpSpPr>
          <a:xfrm>
            <a:off x="7819439" y="1971135"/>
            <a:ext cx="339253" cy="339253"/>
            <a:chOff x="5651375" y="3806450"/>
            <a:chExt cx="481825" cy="481825"/>
          </a:xfrm>
        </p:grpSpPr>
        <p:sp>
          <p:nvSpPr>
            <p:cNvPr id="518" name="Google Shape;518;g313fcf806fd_0_22"/>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19" name="Google Shape;519;g313fcf806fd_0_22"/>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20" name="Google Shape;520;g313fcf806fd_0_22"/>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21" name="Google Shape;521;g313fcf806fd_0_22"/>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22" name="Google Shape;522;g313fcf806fd_0_22"/>
          <p:cNvGrpSpPr/>
          <p:nvPr/>
        </p:nvGrpSpPr>
        <p:grpSpPr>
          <a:xfrm>
            <a:off x="7730655" y="2963295"/>
            <a:ext cx="339253" cy="339253"/>
            <a:chOff x="5049725" y="3806450"/>
            <a:chExt cx="481825" cy="481825"/>
          </a:xfrm>
        </p:grpSpPr>
        <p:sp>
          <p:nvSpPr>
            <p:cNvPr id="523" name="Google Shape;523;g313fcf806fd_0_22"/>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24" name="Google Shape;524;g313fcf806fd_0_22"/>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25" name="Google Shape;525;g313fcf806fd_0_22"/>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526" name="Google Shape;526;g313fcf806fd_0_22"/>
          <p:cNvSpPr txBox="1"/>
          <p:nvPr/>
        </p:nvSpPr>
        <p:spPr>
          <a:xfrm>
            <a:off x="1428950" y="1473500"/>
            <a:ext cx="3289500" cy="32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Hind"/>
                <a:ea typeface="Hind"/>
                <a:cs typeface="Hind"/>
                <a:sym typeface="Hind"/>
              </a:rPr>
              <a:t>Cost Comparison: Good Grocer’s vs Walmart</a:t>
            </a:r>
            <a:endParaRPr b="0" i="0" sz="1200" u="none" cap="none" strike="noStrike">
              <a:solidFill>
                <a:schemeClr val="dk1"/>
              </a:solidFill>
              <a:latin typeface="Hind"/>
              <a:ea typeface="Hind"/>
              <a:cs typeface="Hind"/>
              <a:sym typeface="Hind"/>
            </a:endParaRPr>
          </a:p>
        </p:txBody>
      </p:sp>
      <p:sp>
        <p:nvSpPr>
          <p:cNvPr id="527" name="Google Shape;527;g313fcf806fd_0_22"/>
          <p:cNvSpPr/>
          <p:nvPr/>
        </p:nvSpPr>
        <p:spPr>
          <a:xfrm>
            <a:off x="8540400" y="0"/>
            <a:ext cx="6036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pic>
        <p:nvPicPr>
          <p:cNvPr id="528" name="Google Shape;528;g313fcf806fd_0_22"/>
          <p:cNvPicPr preferRelativeResize="0"/>
          <p:nvPr/>
        </p:nvPicPr>
        <p:blipFill rotWithShape="1">
          <a:blip r:embed="rId3">
            <a:alphaModFix/>
          </a:blip>
          <a:srcRect b="0" l="0" r="0" t="0"/>
          <a:stretch/>
        </p:blipFill>
        <p:spPr>
          <a:xfrm>
            <a:off x="3754582" y="889313"/>
            <a:ext cx="963875" cy="273175"/>
          </a:xfrm>
          <a:prstGeom prst="rect">
            <a:avLst/>
          </a:prstGeom>
          <a:noFill/>
          <a:ln>
            <a:noFill/>
          </a:ln>
        </p:spPr>
      </p:pic>
      <p:pic>
        <p:nvPicPr>
          <p:cNvPr id="529" name="Google Shape;529;g313fcf806fd_0_22"/>
          <p:cNvPicPr preferRelativeResize="0"/>
          <p:nvPr/>
        </p:nvPicPr>
        <p:blipFill rotWithShape="1">
          <a:blip r:embed="rId3">
            <a:alphaModFix/>
          </a:blip>
          <a:srcRect b="0" l="0" r="0" t="0"/>
          <a:stretch/>
        </p:blipFill>
        <p:spPr>
          <a:xfrm>
            <a:off x="6589463" y="2679701"/>
            <a:ext cx="1141194" cy="323400"/>
          </a:xfrm>
          <a:prstGeom prst="rect">
            <a:avLst/>
          </a:prstGeom>
          <a:noFill/>
          <a:ln>
            <a:noFill/>
          </a:ln>
        </p:spPr>
      </p:pic>
      <p:pic>
        <p:nvPicPr>
          <p:cNvPr id="530" name="Google Shape;530;g313fcf806fd_0_22"/>
          <p:cNvPicPr preferRelativeResize="0"/>
          <p:nvPr/>
        </p:nvPicPr>
        <p:blipFill rotWithShape="1">
          <a:blip r:embed="rId4">
            <a:alphaModFix/>
          </a:blip>
          <a:srcRect b="26513" l="0" r="0" t="0"/>
          <a:stretch/>
        </p:blipFill>
        <p:spPr>
          <a:xfrm>
            <a:off x="6579400" y="1707900"/>
            <a:ext cx="1151262" cy="339300"/>
          </a:xfrm>
          <a:prstGeom prst="rect">
            <a:avLst/>
          </a:prstGeom>
          <a:noFill/>
          <a:ln>
            <a:noFill/>
          </a:ln>
        </p:spPr>
      </p:pic>
      <p:pic>
        <p:nvPicPr>
          <p:cNvPr id="531" name="Google Shape;531;g313fcf806fd_0_22"/>
          <p:cNvPicPr preferRelativeResize="0"/>
          <p:nvPr/>
        </p:nvPicPr>
        <p:blipFill rotWithShape="1">
          <a:blip r:embed="rId5">
            <a:alphaModFix/>
          </a:blip>
          <a:srcRect b="4198" l="0" r="0" t="5498"/>
          <a:stretch/>
        </p:blipFill>
        <p:spPr>
          <a:xfrm>
            <a:off x="188400" y="1796900"/>
            <a:ext cx="5912950" cy="31089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g313fcf806fd_0_10"/>
          <p:cNvSpPr/>
          <p:nvPr/>
        </p:nvSpPr>
        <p:spPr>
          <a:xfrm>
            <a:off x="0" y="4423750"/>
            <a:ext cx="9144000" cy="821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
        <p:nvSpPr>
          <p:cNvPr id="537" name="Google Shape;537;g313fcf806fd_0_10"/>
          <p:cNvSpPr txBox="1"/>
          <p:nvPr>
            <p:ph type="title"/>
          </p:nvPr>
        </p:nvSpPr>
        <p:spPr>
          <a:xfrm>
            <a:off x="552625" y="29340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RESEARCH OBJECTIVE</a:t>
            </a:r>
            <a:endParaRPr/>
          </a:p>
        </p:txBody>
      </p:sp>
      <p:sp>
        <p:nvSpPr>
          <p:cNvPr id="538" name="Google Shape;538;g313fcf806fd_0_10"/>
          <p:cNvSpPr txBox="1"/>
          <p:nvPr>
            <p:ph idx="4" type="subTitle"/>
          </p:nvPr>
        </p:nvSpPr>
        <p:spPr>
          <a:xfrm>
            <a:off x="949975" y="866101"/>
            <a:ext cx="7436100" cy="452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Benchmark Competitor                   Pricing Strategies </a:t>
            </a:r>
            <a:endParaRPr/>
          </a:p>
        </p:txBody>
      </p:sp>
      <p:sp>
        <p:nvSpPr>
          <p:cNvPr id="539" name="Google Shape;539;g313fcf806fd_0_10"/>
          <p:cNvSpPr/>
          <p:nvPr/>
        </p:nvSpPr>
        <p:spPr>
          <a:xfrm>
            <a:off x="497875" y="866088"/>
            <a:ext cx="452100" cy="452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540" name="Google Shape;540;g313fcf806fd_0_10"/>
          <p:cNvSpPr txBox="1"/>
          <p:nvPr>
            <p:ph idx="4" type="subTitle"/>
          </p:nvPr>
        </p:nvSpPr>
        <p:spPr>
          <a:xfrm>
            <a:off x="552625" y="978888"/>
            <a:ext cx="342600" cy="339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3</a:t>
            </a:r>
            <a:endParaRPr/>
          </a:p>
        </p:txBody>
      </p:sp>
      <p:sp>
        <p:nvSpPr>
          <p:cNvPr id="541" name="Google Shape;541;g313fcf806fd_0_10"/>
          <p:cNvSpPr txBox="1"/>
          <p:nvPr/>
        </p:nvSpPr>
        <p:spPr>
          <a:xfrm>
            <a:off x="1547050" y="1734175"/>
            <a:ext cx="3279300" cy="17391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1200"/>
              </a:spcBef>
              <a:spcAft>
                <a:spcPts val="1200"/>
              </a:spcAft>
              <a:buClr>
                <a:srgbClr val="000000"/>
              </a:buClr>
              <a:buSzPts val="1500"/>
              <a:buFont typeface="Arial"/>
              <a:buNone/>
            </a:pPr>
            <a:r>
              <a:rPr b="0" i="0" lang="en" sz="1500" u="none" cap="none" strike="noStrike">
                <a:solidFill>
                  <a:schemeClr val="dk1"/>
                </a:solidFill>
                <a:latin typeface="Heebo"/>
                <a:ea typeface="Heebo"/>
                <a:cs typeface="Heebo"/>
                <a:sym typeface="Heebo"/>
              </a:rPr>
              <a:t>While Walmart's EDLP strategy aims for consistent pricing, it has made notable price adjustments in response to </a:t>
            </a:r>
            <a:r>
              <a:rPr b="0" i="0" lang="en" sz="1500" u="none" cap="none" strike="noStrike">
                <a:solidFill>
                  <a:schemeClr val="lt2"/>
                </a:solidFill>
                <a:latin typeface="Heebo"/>
                <a:ea typeface="Heebo"/>
                <a:cs typeface="Heebo"/>
                <a:sym typeface="Heebo"/>
              </a:rPr>
              <a:t>economic conditions</a:t>
            </a:r>
            <a:r>
              <a:rPr b="0" i="0" lang="en" sz="1500" u="none" cap="none" strike="noStrike">
                <a:solidFill>
                  <a:schemeClr val="dk1"/>
                </a:solidFill>
                <a:latin typeface="Heebo"/>
                <a:ea typeface="Heebo"/>
                <a:cs typeface="Heebo"/>
                <a:sym typeface="Heebo"/>
              </a:rPr>
              <a:t>, such as implementing thousands of price cuts amid inflation. </a:t>
            </a:r>
            <a:endParaRPr b="0" i="0" sz="1400" u="none" cap="none" strike="noStrike">
              <a:solidFill>
                <a:schemeClr val="dk1"/>
              </a:solidFill>
              <a:latin typeface="Heebo"/>
              <a:ea typeface="Heebo"/>
              <a:cs typeface="Heebo"/>
              <a:sym typeface="Heebo"/>
            </a:endParaRPr>
          </a:p>
        </p:txBody>
      </p:sp>
      <p:sp>
        <p:nvSpPr>
          <p:cNvPr id="542" name="Google Shape;542;g313fcf806fd_0_10"/>
          <p:cNvSpPr/>
          <p:nvPr/>
        </p:nvSpPr>
        <p:spPr>
          <a:xfrm>
            <a:off x="8503975" y="0"/>
            <a:ext cx="603600" cy="5296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pic>
        <p:nvPicPr>
          <p:cNvPr id="543" name="Google Shape;543;g313fcf806fd_0_10"/>
          <p:cNvPicPr preferRelativeResize="0"/>
          <p:nvPr/>
        </p:nvPicPr>
        <p:blipFill rotWithShape="1">
          <a:blip r:embed="rId3">
            <a:alphaModFix/>
          </a:blip>
          <a:srcRect b="0" l="0" r="0" t="0"/>
          <a:stretch/>
        </p:blipFill>
        <p:spPr>
          <a:xfrm>
            <a:off x="3762582" y="955563"/>
            <a:ext cx="963875" cy="273175"/>
          </a:xfrm>
          <a:prstGeom prst="rect">
            <a:avLst/>
          </a:prstGeom>
          <a:noFill/>
          <a:ln>
            <a:noFill/>
          </a:ln>
        </p:spPr>
      </p:pic>
      <p:sp>
        <p:nvSpPr>
          <p:cNvPr id="544" name="Google Shape;544;g313fcf806fd_0_10"/>
          <p:cNvSpPr txBox="1"/>
          <p:nvPr/>
        </p:nvSpPr>
        <p:spPr>
          <a:xfrm>
            <a:off x="4950550" y="1734175"/>
            <a:ext cx="3918000" cy="17391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1200"/>
              </a:spcBef>
              <a:spcAft>
                <a:spcPts val="1200"/>
              </a:spcAft>
              <a:buClr>
                <a:srgbClr val="000000"/>
              </a:buClr>
              <a:buSzPts val="1500"/>
              <a:buFont typeface="Arial"/>
              <a:buNone/>
            </a:pPr>
            <a:r>
              <a:rPr b="0" i="0" lang="en" sz="1500" u="none" cap="none" strike="noStrike">
                <a:solidFill>
                  <a:schemeClr val="dk1"/>
                </a:solidFill>
                <a:latin typeface="Heebo"/>
                <a:ea typeface="Heebo"/>
                <a:cs typeface="Heebo"/>
                <a:sym typeface="Heebo"/>
              </a:rPr>
              <a:t>Walmart's broad price reductions and promotional activities during inflationary periods have positioned it as a value leader, attracting </a:t>
            </a:r>
            <a:r>
              <a:rPr b="0" i="0" lang="en" sz="1500" u="none" cap="none" strike="noStrike">
                <a:solidFill>
                  <a:schemeClr val="lt2"/>
                </a:solidFill>
                <a:latin typeface="Heebo"/>
                <a:ea typeface="Heebo"/>
                <a:cs typeface="Heebo"/>
                <a:sym typeface="Heebo"/>
              </a:rPr>
              <a:t>budget-conscious shoppers</a:t>
            </a:r>
            <a:r>
              <a:rPr b="0" i="0" lang="en" sz="1500" u="none" cap="none" strike="noStrike">
                <a:solidFill>
                  <a:schemeClr val="dk1"/>
                </a:solidFill>
                <a:latin typeface="Heebo"/>
                <a:ea typeface="Heebo"/>
                <a:cs typeface="Heebo"/>
                <a:sym typeface="Heebo"/>
              </a:rPr>
              <a:t>. </a:t>
            </a:r>
            <a:br>
              <a:rPr b="0" i="0" lang="en" sz="1500" u="none" cap="none" strike="noStrike">
                <a:solidFill>
                  <a:schemeClr val="dk1"/>
                </a:solidFill>
                <a:latin typeface="Heebo"/>
                <a:ea typeface="Heebo"/>
                <a:cs typeface="Heebo"/>
                <a:sym typeface="Heebo"/>
              </a:rPr>
            </a:br>
            <a:endParaRPr b="0" i="0" sz="1500" u="none" cap="none" strike="noStrike">
              <a:solidFill>
                <a:schemeClr val="dk1"/>
              </a:solidFill>
              <a:latin typeface="Heebo"/>
              <a:ea typeface="Heebo"/>
              <a:cs typeface="Heebo"/>
              <a:sym typeface="Heebo"/>
            </a:endParaRPr>
          </a:p>
        </p:txBody>
      </p:sp>
      <p:sp>
        <p:nvSpPr>
          <p:cNvPr id="545" name="Google Shape;545;g313fcf806fd_0_10"/>
          <p:cNvSpPr txBox="1"/>
          <p:nvPr/>
        </p:nvSpPr>
        <p:spPr>
          <a:xfrm>
            <a:off x="1649750" y="1318188"/>
            <a:ext cx="3000000" cy="4155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1200"/>
              </a:spcBef>
              <a:spcAft>
                <a:spcPts val="1200"/>
              </a:spcAft>
              <a:buClr>
                <a:srgbClr val="000000"/>
              </a:buClr>
              <a:buSzPts val="1500"/>
              <a:buFont typeface="Arial"/>
              <a:buNone/>
            </a:pPr>
            <a:r>
              <a:rPr b="1" i="0" lang="en" sz="1500" u="none" cap="none" strike="noStrike">
                <a:solidFill>
                  <a:schemeClr val="dk1"/>
                </a:solidFill>
                <a:latin typeface="Heebo"/>
                <a:ea typeface="Heebo"/>
                <a:cs typeface="Heebo"/>
                <a:sym typeface="Heebo"/>
              </a:rPr>
              <a:t>Price Fluctuations</a:t>
            </a:r>
            <a:endParaRPr b="0" i="0" sz="1400" u="none" cap="none" strike="noStrike">
              <a:solidFill>
                <a:schemeClr val="dk1"/>
              </a:solidFill>
              <a:latin typeface="Arial"/>
              <a:ea typeface="Arial"/>
              <a:cs typeface="Arial"/>
              <a:sym typeface="Arial"/>
            </a:endParaRPr>
          </a:p>
        </p:txBody>
      </p:sp>
      <p:sp>
        <p:nvSpPr>
          <p:cNvPr id="546" name="Google Shape;546;g313fcf806fd_0_10"/>
          <p:cNvSpPr txBox="1"/>
          <p:nvPr/>
        </p:nvSpPr>
        <p:spPr>
          <a:xfrm>
            <a:off x="5409550" y="1318200"/>
            <a:ext cx="30000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200"/>
              </a:spcBef>
              <a:spcAft>
                <a:spcPts val="1200"/>
              </a:spcAft>
              <a:buClr>
                <a:srgbClr val="000000"/>
              </a:buClr>
              <a:buSzPts val="1500"/>
              <a:buFont typeface="Arial"/>
              <a:buNone/>
            </a:pPr>
            <a:r>
              <a:rPr b="1" i="0" lang="en" sz="1500" u="none" cap="none" strike="noStrike">
                <a:solidFill>
                  <a:schemeClr val="dk1"/>
                </a:solidFill>
                <a:latin typeface="Heebo"/>
                <a:ea typeface="Heebo"/>
                <a:cs typeface="Heebo"/>
                <a:sym typeface="Heebo"/>
              </a:rPr>
              <a:t>Consumer Perception</a:t>
            </a:r>
            <a:r>
              <a:rPr b="0" i="0" lang="en" sz="1500" u="none" cap="none" strike="noStrike">
                <a:solidFill>
                  <a:schemeClr val="dk1"/>
                </a:solidFill>
                <a:latin typeface="Heebo"/>
                <a:ea typeface="Heebo"/>
                <a:cs typeface="Heebo"/>
                <a:sym typeface="Heebo"/>
              </a:rPr>
              <a:t> </a:t>
            </a:r>
            <a:endParaRPr b="0" i="0" sz="1400" u="none" cap="none" strike="noStrike">
              <a:solidFill>
                <a:schemeClr val="dk1"/>
              </a:solidFill>
              <a:latin typeface="Arial"/>
              <a:ea typeface="Arial"/>
              <a:cs typeface="Arial"/>
              <a:sym typeface="Arial"/>
            </a:endParaRPr>
          </a:p>
        </p:txBody>
      </p:sp>
      <p:sp>
        <p:nvSpPr>
          <p:cNvPr id="547" name="Google Shape;547;g313fcf806fd_0_10"/>
          <p:cNvSpPr txBox="1"/>
          <p:nvPr/>
        </p:nvSpPr>
        <p:spPr>
          <a:xfrm>
            <a:off x="1472900" y="3738725"/>
            <a:ext cx="3353700" cy="12120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15000"/>
              </a:lnSpc>
              <a:spcBef>
                <a:spcPts val="1200"/>
              </a:spcBef>
              <a:spcAft>
                <a:spcPts val="1200"/>
              </a:spcAft>
              <a:buClr>
                <a:srgbClr val="000000"/>
              </a:buClr>
              <a:buSzPts val="1500"/>
              <a:buFont typeface="Arial"/>
              <a:buNone/>
            </a:pPr>
            <a:r>
              <a:rPr b="0" i="0" lang="en" sz="1500" u="none" cap="none" strike="noStrike">
                <a:solidFill>
                  <a:schemeClr val="dk1"/>
                </a:solidFill>
                <a:latin typeface="Heebo"/>
                <a:ea typeface="Heebo"/>
                <a:cs typeface="Heebo"/>
                <a:sym typeface="Heebo"/>
              </a:rPr>
              <a:t>The Good Grocer’s pricing is more dynamic, with </a:t>
            </a:r>
            <a:r>
              <a:rPr b="0" i="0" lang="en" sz="1500" u="none" cap="none" strike="noStrike">
                <a:solidFill>
                  <a:schemeClr val="lt2"/>
                </a:solidFill>
                <a:latin typeface="Heebo"/>
                <a:ea typeface="Heebo"/>
                <a:cs typeface="Heebo"/>
                <a:sym typeface="Heebo"/>
              </a:rPr>
              <a:t>frequent promotions</a:t>
            </a:r>
            <a:r>
              <a:rPr b="0" i="0" lang="en" sz="1500" u="none" cap="none" strike="noStrike">
                <a:solidFill>
                  <a:schemeClr val="dk1"/>
                </a:solidFill>
                <a:latin typeface="Heebo"/>
                <a:ea typeface="Heebo"/>
                <a:cs typeface="Heebo"/>
                <a:sym typeface="Heebo"/>
              </a:rPr>
              <a:t> leading to price fluctuations.</a:t>
            </a:r>
            <a:br>
              <a:rPr b="0" i="0" lang="en" sz="1500" u="none" cap="none" strike="noStrike">
                <a:solidFill>
                  <a:schemeClr val="dk1"/>
                </a:solidFill>
                <a:latin typeface="Heebo"/>
                <a:ea typeface="Heebo"/>
                <a:cs typeface="Heebo"/>
                <a:sym typeface="Heebo"/>
              </a:rPr>
            </a:br>
            <a:endParaRPr b="0" i="0" sz="1500" u="none" cap="none" strike="noStrike">
              <a:solidFill>
                <a:schemeClr val="dk1"/>
              </a:solidFill>
              <a:latin typeface="Heebo"/>
              <a:ea typeface="Heebo"/>
              <a:cs typeface="Heebo"/>
              <a:sym typeface="Heebo"/>
            </a:endParaRPr>
          </a:p>
        </p:txBody>
      </p:sp>
      <p:sp>
        <p:nvSpPr>
          <p:cNvPr id="548" name="Google Shape;548;g313fcf806fd_0_10"/>
          <p:cNvSpPr txBox="1"/>
          <p:nvPr/>
        </p:nvSpPr>
        <p:spPr>
          <a:xfrm>
            <a:off x="4950550" y="3738725"/>
            <a:ext cx="3962100" cy="12120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15000"/>
              </a:lnSpc>
              <a:spcBef>
                <a:spcPts val="1200"/>
              </a:spcBef>
              <a:spcAft>
                <a:spcPts val="1200"/>
              </a:spcAft>
              <a:buClr>
                <a:srgbClr val="000000"/>
              </a:buClr>
              <a:buSzPts val="1500"/>
              <a:buFont typeface="Arial"/>
              <a:buNone/>
            </a:pPr>
            <a:r>
              <a:rPr b="0" i="0" lang="en" sz="1500" u="none" cap="none" strike="noStrike">
                <a:solidFill>
                  <a:schemeClr val="dk1"/>
                </a:solidFill>
                <a:latin typeface="Heebo"/>
                <a:ea typeface="Heebo"/>
                <a:cs typeface="Heebo"/>
                <a:sym typeface="Heebo"/>
              </a:rPr>
              <a:t>The Good Grocer’s targeted promotions and loyalty rewards appeal to customers seeking deals on specific items, particularly </a:t>
            </a:r>
            <a:r>
              <a:rPr b="0" i="0" lang="en" sz="1500" u="none" cap="none" strike="noStrike">
                <a:solidFill>
                  <a:schemeClr val="lt2"/>
                </a:solidFill>
                <a:latin typeface="Heebo"/>
                <a:ea typeface="Heebo"/>
                <a:cs typeface="Heebo"/>
                <a:sym typeface="Heebo"/>
              </a:rPr>
              <a:t>fresh produce (</a:t>
            </a:r>
            <a:r>
              <a:rPr b="1" i="0" lang="en" sz="1500" u="none" cap="none" strike="noStrike">
                <a:solidFill>
                  <a:schemeClr val="lt2"/>
                </a:solidFill>
                <a:latin typeface="Heebo"/>
                <a:ea typeface="Heebo"/>
                <a:cs typeface="Heebo"/>
                <a:sym typeface="Heebo"/>
              </a:rPr>
              <a:t>healthy items</a:t>
            </a:r>
            <a:r>
              <a:rPr b="0" i="0" lang="en" sz="1500" u="none" cap="none" strike="noStrike">
                <a:solidFill>
                  <a:schemeClr val="lt2"/>
                </a:solidFill>
                <a:latin typeface="Heebo"/>
                <a:ea typeface="Heebo"/>
                <a:cs typeface="Heebo"/>
                <a:sym typeface="Heebo"/>
              </a:rPr>
              <a:t>)  and meats.</a:t>
            </a:r>
            <a:endParaRPr b="0" i="0" sz="1400" u="none" cap="none" strike="noStrike">
              <a:solidFill>
                <a:schemeClr val="lt2"/>
              </a:solidFill>
              <a:latin typeface="Arial"/>
              <a:ea typeface="Arial"/>
              <a:cs typeface="Arial"/>
              <a:sym typeface="Arial"/>
            </a:endParaRPr>
          </a:p>
        </p:txBody>
      </p:sp>
      <p:pic>
        <p:nvPicPr>
          <p:cNvPr id="549" name="Google Shape;549;g313fcf806fd_0_10"/>
          <p:cNvPicPr preferRelativeResize="0"/>
          <p:nvPr/>
        </p:nvPicPr>
        <p:blipFill rotWithShape="1">
          <a:blip r:embed="rId3">
            <a:alphaModFix/>
          </a:blip>
          <a:srcRect b="0" l="0" r="0" t="0"/>
          <a:stretch/>
        </p:blipFill>
        <p:spPr>
          <a:xfrm>
            <a:off x="185023" y="2298696"/>
            <a:ext cx="1197301" cy="339300"/>
          </a:xfrm>
          <a:prstGeom prst="rect">
            <a:avLst/>
          </a:prstGeom>
          <a:noFill/>
          <a:ln>
            <a:noFill/>
          </a:ln>
        </p:spPr>
      </p:pic>
      <p:pic>
        <p:nvPicPr>
          <p:cNvPr id="550" name="Google Shape;550;g313fcf806fd_0_10"/>
          <p:cNvPicPr preferRelativeResize="0"/>
          <p:nvPr/>
        </p:nvPicPr>
        <p:blipFill rotWithShape="1">
          <a:blip r:embed="rId4">
            <a:alphaModFix/>
          </a:blip>
          <a:srcRect b="26513" l="0" r="0" t="0"/>
          <a:stretch/>
        </p:blipFill>
        <p:spPr>
          <a:xfrm>
            <a:off x="151650" y="4037007"/>
            <a:ext cx="1197300" cy="35286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g3121c40ee2d_0_579"/>
          <p:cNvSpPr/>
          <p:nvPr/>
        </p:nvSpPr>
        <p:spPr>
          <a:xfrm>
            <a:off x="0" y="4357500"/>
            <a:ext cx="9144000" cy="821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
        <p:nvSpPr>
          <p:cNvPr id="556" name="Google Shape;556;g3121c40ee2d_0_579"/>
          <p:cNvSpPr txBox="1"/>
          <p:nvPr>
            <p:ph type="title"/>
          </p:nvPr>
        </p:nvSpPr>
        <p:spPr>
          <a:xfrm>
            <a:off x="552625" y="22715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RESEARCH OBJECTIVE</a:t>
            </a:r>
            <a:endParaRPr/>
          </a:p>
        </p:txBody>
      </p:sp>
      <p:sp>
        <p:nvSpPr>
          <p:cNvPr id="557" name="Google Shape;557;g3121c40ee2d_0_579"/>
          <p:cNvSpPr txBox="1"/>
          <p:nvPr>
            <p:ph idx="4" type="subTitle"/>
          </p:nvPr>
        </p:nvSpPr>
        <p:spPr>
          <a:xfrm>
            <a:off x="949975" y="799851"/>
            <a:ext cx="7436100" cy="452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Develop an Affordability Metric for Healthy Products</a:t>
            </a:r>
            <a:endParaRPr/>
          </a:p>
        </p:txBody>
      </p:sp>
      <p:sp>
        <p:nvSpPr>
          <p:cNvPr id="558" name="Google Shape;558;g3121c40ee2d_0_579"/>
          <p:cNvSpPr/>
          <p:nvPr/>
        </p:nvSpPr>
        <p:spPr>
          <a:xfrm>
            <a:off x="497875" y="799838"/>
            <a:ext cx="452100" cy="452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559" name="Google Shape;559;g3121c40ee2d_0_579"/>
          <p:cNvSpPr txBox="1"/>
          <p:nvPr>
            <p:ph idx="4" type="subTitle"/>
          </p:nvPr>
        </p:nvSpPr>
        <p:spPr>
          <a:xfrm>
            <a:off x="552625" y="912638"/>
            <a:ext cx="342600" cy="339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4</a:t>
            </a:r>
            <a:endParaRPr/>
          </a:p>
        </p:txBody>
      </p:sp>
      <p:sp>
        <p:nvSpPr>
          <p:cNvPr id="560" name="Google Shape;560;g3121c40ee2d_0_579"/>
          <p:cNvSpPr/>
          <p:nvPr/>
        </p:nvSpPr>
        <p:spPr>
          <a:xfrm>
            <a:off x="8540475" y="0"/>
            <a:ext cx="603600" cy="517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
        <p:nvSpPr>
          <p:cNvPr id="561" name="Google Shape;561;g3121c40ee2d_0_579"/>
          <p:cNvSpPr txBox="1"/>
          <p:nvPr/>
        </p:nvSpPr>
        <p:spPr>
          <a:xfrm>
            <a:off x="424550" y="2098850"/>
            <a:ext cx="1792500" cy="19857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Heebo Medium"/>
                <a:ea typeface="Heebo Medium"/>
                <a:cs typeface="Heebo Medium"/>
                <a:sym typeface="Heebo Medium"/>
              </a:rPr>
              <a:t>Measures how well product prices align with average household incomes.</a:t>
            </a:r>
            <a:endParaRPr b="0" i="0" sz="1300" u="none" cap="none" strike="noStrike">
              <a:solidFill>
                <a:schemeClr val="dk1"/>
              </a:solidFill>
              <a:latin typeface="Heebo Medium"/>
              <a:ea typeface="Heebo Medium"/>
              <a:cs typeface="Heebo Medium"/>
              <a:sym typeface="Heebo Medium"/>
            </a:endParaRPr>
          </a:p>
          <a:p>
            <a:pPr indent="0" lvl="0" marL="0" marR="0" rtl="0" algn="ctr">
              <a:lnSpc>
                <a:spcPct val="100000"/>
              </a:lnSpc>
              <a:spcBef>
                <a:spcPts val="0"/>
              </a:spcBef>
              <a:spcAft>
                <a:spcPts val="0"/>
              </a:spcAft>
              <a:buClr>
                <a:srgbClr val="000000"/>
              </a:buClr>
              <a:buSzPts val="1300"/>
              <a:buFont typeface="Arial"/>
              <a:buNone/>
            </a:pPr>
            <a:br>
              <a:rPr b="0" i="0" lang="en" sz="1300" u="none" cap="none" strike="noStrike">
                <a:solidFill>
                  <a:schemeClr val="dk1"/>
                </a:solidFill>
                <a:latin typeface="Heebo Medium"/>
                <a:ea typeface="Heebo Medium"/>
                <a:cs typeface="Heebo Medium"/>
                <a:sym typeface="Heebo Medium"/>
              </a:rPr>
            </a:br>
            <a:r>
              <a:rPr b="0" i="0" lang="en" sz="1300" u="none" cap="none" strike="noStrike">
                <a:solidFill>
                  <a:schemeClr val="dk1"/>
                </a:solidFill>
                <a:latin typeface="Heebo Medium"/>
                <a:ea typeface="Heebo Medium"/>
                <a:cs typeface="Heebo Medium"/>
                <a:sym typeface="Heebo Medium"/>
              </a:rPr>
              <a:t>A lower PIR indicates that products are more affordable to a broader audience.</a:t>
            </a:r>
            <a:endParaRPr b="0" i="0" sz="1400" u="none" cap="none" strike="noStrike">
              <a:solidFill>
                <a:srgbClr val="000000"/>
              </a:solidFill>
              <a:latin typeface="Arial"/>
              <a:ea typeface="Arial"/>
              <a:cs typeface="Arial"/>
              <a:sym typeface="Arial"/>
            </a:endParaRPr>
          </a:p>
        </p:txBody>
      </p:sp>
      <p:sp>
        <p:nvSpPr>
          <p:cNvPr id="562" name="Google Shape;562;g3121c40ee2d_0_579"/>
          <p:cNvSpPr txBox="1"/>
          <p:nvPr/>
        </p:nvSpPr>
        <p:spPr>
          <a:xfrm>
            <a:off x="2341238" y="2098850"/>
            <a:ext cx="2121000" cy="19857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Heebo Medium"/>
                <a:ea typeface="Heebo Medium"/>
                <a:cs typeface="Heebo Medium"/>
                <a:sym typeface="Heebo Medium"/>
              </a:rPr>
              <a:t>Evaluates affordability by comparing the cost of a typical basket of healthy products to the total household budget, offering insights into overall grocery affordability for customers.</a:t>
            </a:r>
            <a:endParaRPr b="0" i="0" sz="1300" u="none" cap="none" strike="noStrike">
              <a:solidFill>
                <a:schemeClr val="dk1"/>
              </a:solidFill>
              <a:latin typeface="Heebo Medium"/>
              <a:ea typeface="Heebo Medium"/>
              <a:cs typeface="Heebo Medium"/>
              <a:sym typeface="Heebo Medium"/>
            </a:endParaRPr>
          </a:p>
        </p:txBody>
      </p:sp>
      <p:sp>
        <p:nvSpPr>
          <p:cNvPr id="563" name="Google Shape;563;g3121c40ee2d_0_579"/>
          <p:cNvSpPr txBox="1"/>
          <p:nvPr/>
        </p:nvSpPr>
        <p:spPr>
          <a:xfrm>
            <a:off x="4586450" y="2098850"/>
            <a:ext cx="2121000" cy="19857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Heebo Medium"/>
                <a:ea typeface="Heebo Medium"/>
                <a:cs typeface="Heebo Medium"/>
                <a:sym typeface="Heebo Medium"/>
              </a:rPr>
              <a:t>Compares the price of healthy products to non-healthy alternatives, helping us understand if healthier choices are competitively priced.</a:t>
            </a:r>
            <a:br>
              <a:rPr b="0" i="0" lang="en" sz="1300" u="none" cap="none" strike="noStrike">
                <a:solidFill>
                  <a:schemeClr val="dk1"/>
                </a:solidFill>
                <a:latin typeface="Heebo Medium"/>
                <a:ea typeface="Heebo Medium"/>
                <a:cs typeface="Heebo Medium"/>
                <a:sym typeface="Heebo Medium"/>
              </a:rPr>
            </a:br>
            <a:br>
              <a:rPr b="0" i="0" lang="en" sz="1300" u="none" cap="none" strike="noStrike">
                <a:solidFill>
                  <a:schemeClr val="dk1"/>
                </a:solidFill>
                <a:latin typeface="Heebo Medium"/>
                <a:ea typeface="Heebo Medium"/>
                <a:cs typeface="Heebo Medium"/>
                <a:sym typeface="Heebo Medium"/>
              </a:rPr>
            </a:br>
            <a:br>
              <a:rPr b="0" i="0" lang="en" sz="1300" u="none" cap="none" strike="noStrike">
                <a:solidFill>
                  <a:schemeClr val="dk1"/>
                </a:solidFill>
                <a:latin typeface="Heebo Medium"/>
                <a:ea typeface="Heebo Medium"/>
                <a:cs typeface="Heebo Medium"/>
                <a:sym typeface="Heebo Medium"/>
              </a:rPr>
            </a:br>
            <a:endParaRPr b="0" i="0" sz="1300" u="none" cap="none" strike="noStrike">
              <a:solidFill>
                <a:schemeClr val="dk1"/>
              </a:solidFill>
              <a:latin typeface="Heebo Medium"/>
              <a:ea typeface="Heebo Medium"/>
              <a:cs typeface="Heebo Medium"/>
              <a:sym typeface="Heebo Medium"/>
            </a:endParaRPr>
          </a:p>
        </p:txBody>
      </p:sp>
      <p:sp>
        <p:nvSpPr>
          <p:cNvPr id="564" name="Google Shape;564;g3121c40ee2d_0_579"/>
          <p:cNvSpPr txBox="1"/>
          <p:nvPr>
            <p:ph idx="4" type="subTitle"/>
          </p:nvPr>
        </p:nvSpPr>
        <p:spPr>
          <a:xfrm>
            <a:off x="6803600" y="2098950"/>
            <a:ext cx="2041200" cy="1985700"/>
          </a:xfrm>
          <a:prstGeom prst="rect">
            <a:avLst/>
          </a:prstGeom>
          <a:noFill/>
          <a:ln cap="flat" cmpd="sng" w="19050">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sz="1300"/>
              <a:t>Assesses the impact of discounts on sales volume, indicating how responsive different customer segments are to promotions.</a:t>
            </a:r>
            <a:endParaRPr sz="1300"/>
          </a:p>
          <a:p>
            <a:pPr indent="0" lvl="0" marL="0" rtl="0" algn="ctr">
              <a:lnSpc>
                <a:spcPct val="100000"/>
              </a:lnSpc>
              <a:spcBef>
                <a:spcPts val="0"/>
              </a:spcBef>
              <a:spcAft>
                <a:spcPts val="0"/>
              </a:spcAft>
              <a:buSzPts val="2400"/>
              <a:buNone/>
            </a:pPr>
            <a:r>
              <a:t/>
            </a:r>
            <a:endParaRPr sz="1300"/>
          </a:p>
          <a:p>
            <a:pPr indent="0" lvl="0" marL="0" rtl="0" algn="ctr">
              <a:lnSpc>
                <a:spcPct val="100000"/>
              </a:lnSpc>
              <a:spcBef>
                <a:spcPts val="0"/>
              </a:spcBef>
              <a:spcAft>
                <a:spcPts val="0"/>
              </a:spcAft>
              <a:buSzPts val="2400"/>
              <a:buNone/>
            </a:pPr>
            <a:r>
              <a:t/>
            </a:r>
            <a:endParaRPr sz="1300"/>
          </a:p>
          <a:p>
            <a:pPr indent="0" lvl="0" marL="0" rtl="0" algn="ctr">
              <a:lnSpc>
                <a:spcPct val="100000"/>
              </a:lnSpc>
              <a:spcBef>
                <a:spcPts val="0"/>
              </a:spcBef>
              <a:spcAft>
                <a:spcPts val="0"/>
              </a:spcAft>
              <a:buSzPts val="2400"/>
              <a:buNone/>
            </a:pPr>
            <a:r>
              <a:t/>
            </a:r>
            <a:endParaRPr sz="1300"/>
          </a:p>
        </p:txBody>
      </p:sp>
      <p:sp>
        <p:nvSpPr>
          <p:cNvPr id="565" name="Google Shape;565;g3121c40ee2d_0_579"/>
          <p:cNvSpPr/>
          <p:nvPr/>
        </p:nvSpPr>
        <p:spPr>
          <a:xfrm>
            <a:off x="424600" y="1584825"/>
            <a:ext cx="1792500" cy="5142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
        <p:nvSpPr>
          <p:cNvPr id="566" name="Google Shape;566;g3121c40ee2d_0_579"/>
          <p:cNvSpPr txBox="1"/>
          <p:nvPr/>
        </p:nvSpPr>
        <p:spPr>
          <a:xfrm>
            <a:off x="442550" y="1593075"/>
            <a:ext cx="18006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Heebo Medium"/>
                <a:ea typeface="Heebo Medium"/>
                <a:cs typeface="Heebo Medium"/>
                <a:sym typeface="Heebo Medium"/>
              </a:rPr>
              <a:t>Price-to-Income Ratio (PIR) </a:t>
            </a:r>
            <a:endParaRPr b="0" i="0" sz="1400" u="none" cap="none" strike="noStrike">
              <a:solidFill>
                <a:srgbClr val="000000"/>
              </a:solidFill>
              <a:latin typeface="Arial"/>
              <a:ea typeface="Arial"/>
              <a:cs typeface="Arial"/>
              <a:sym typeface="Arial"/>
            </a:endParaRPr>
          </a:p>
        </p:txBody>
      </p:sp>
      <p:sp>
        <p:nvSpPr>
          <p:cNvPr id="567" name="Google Shape;567;g3121c40ee2d_0_579"/>
          <p:cNvSpPr/>
          <p:nvPr/>
        </p:nvSpPr>
        <p:spPr>
          <a:xfrm>
            <a:off x="4582350" y="1584225"/>
            <a:ext cx="2121000" cy="5142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
        <p:nvSpPr>
          <p:cNvPr id="568" name="Google Shape;568;g3121c40ee2d_0_579"/>
          <p:cNvSpPr/>
          <p:nvPr/>
        </p:nvSpPr>
        <p:spPr>
          <a:xfrm>
            <a:off x="6803600" y="1584225"/>
            <a:ext cx="2041200" cy="5142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
        <p:nvSpPr>
          <p:cNvPr id="569" name="Google Shape;569;g3121c40ee2d_0_579"/>
          <p:cNvSpPr/>
          <p:nvPr/>
        </p:nvSpPr>
        <p:spPr>
          <a:xfrm>
            <a:off x="2341250" y="1584825"/>
            <a:ext cx="2121000" cy="5142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
        <p:nvSpPr>
          <p:cNvPr id="570" name="Google Shape;570;g3121c40ee2d_0_579"/>
          <p:cNvSpPr txBox="1"/>
          <p:nvPr/>
        </p:nvSpPr>
        <p:spPr>
          <a:xfrm>
            <a:off x="2358050" y="1648875"/>
            <a:ext cx="20874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Heebo Medium"/>
                <a:ea typeface="Heebo Medium"/>
                <a:cs typeface="Heebo Medium"/>
                <a:sym typeface="Heebo Medium"/>
              </a:rPr>
              <a:t>Basket Affordability Index </a:t>
            </a:r>
            <a:endParaRPr b="0" i="0" sz="1400" u="none" cap="none" strike="noStrike">
              <a:solidFill>
                <a:srgbClr val="000000"/>
              </a:solidFill>
              <a:latin typeface="Arial"/>
              <a:ea typeface="Arial"/>
              <a:cs typeface="Arial"/>
              <a:sym typeface="Arial"/>
            </a:endParaRPr>
          </a:p>
        </p:txBody>
      </p:sp>
      <p:sp>
        <p:nvSpPr>
          <p:cNvPr id="571" name="Google Shape;571;g3121c40ee2d_0_579"/>
          <p:cNvSpPr txBox="1"/>
          <p:nvPr/>
        </p:nvSpPr>
        <p:spPr>
          <a:xfrm>
            <a:off x="4560349" y="1693125"/>
            <a:ext cx="21852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Heebo Medium"/>
                <a:ea typeface="Heebo Medium"/>
                <a:cs typeface="Heebo Medium"/>
                <a:sym typeface="Heebo Medium"/>
              </a:rPr>
              <a:t>Relative Price Comparison</a:t>
            </a:r>
            <a:endParaRPr b="0" i="0" sz="1400" u="none" cap="none" strike="noStrike">
              <a:solidFill>
                <a:srgbClr val="000000"/>
              </a:solidFill>
              <a:latin typeface="Arial"/>
              <a:ea typeface="Arial"/>
              <a:cs typeface="Arial"/>
              <a:sym typeface="Arial"/>
            </a:endParaRPr>
          </a:p>
        </p:txBody>
      </p:sp>
      <p:sp>
        <p:nvSpPr>
          <p:cNvPr id="572" name="Google Shape;572;g3121c40ee2d_0_579"/>
          <p:cNvSpPr txBox="1"/>
          <p:nvPr/>
        </p:nvSpPr>
        <p:spPr>
          <a:xfrm>
            <a:off x="6843650" y="1548825"/>
            <a:ext cx="19611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Heebo Medium"/>
                <a:ea typeface="Heebo Medium"/>
                <a:cs typeface="Heebo Medium"/>
                <a:sym typeface="Heebo Medium"/>
              </a:rPr>
              <a:t>Promotional Sensitivity Index</a:t>
            </a:r>
            <a:endParaRPr b="0" i="0" sz="1400" u="none" cap="none" strike="noStrike">
              <a:solidFill>
                <a:srgbClr val="000000"/>
              </a:solidFill>
              <a:latin typeface="Arial"/>
              <a:ea typeface="Arial"/>
              <a:cs typeface="Arial"/>
              <a:sym typeface="Arial"/>
            </a:endParaRPr>
          </a:p>
        </p:txBody>
      </p:sp>
      <p:sp>
        <p:nvSpPr>
          <p:cNvPr id="573" name="Google Shape;573;g3121c40ee2d_0_579"/>
          <p:cNvSpPr/>
          <p:nvPr/>
        </p:nvSpPr>
        <p:spPr>
          <a:xfrm rot="10800000">
            <a:off x="424600" y="4218350"/>
            <a:ext cx="1792500" cy="816300"/>
          </a:xfrm>
          <a:prstGeom prst="round2SameRect">
            <a:avLst>
              <a:gd fmla="val 16667" name="adj1"/>
              <a:gd fmla="val 0" name="adj2"/>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
        <p:nvSpPr>
          <p:cNvPr id="574" name="Google Shape;574;g3121c40ee2d_0_579"/>
          <p:cNvSpPr txBox="1"/>
          <p:nvPr/>
        </p:nvSpPr>
        <p:spPr>
          <a:xfrm>
            <a:off x="432350" y="4186900"/>
            <a:ext cx="18210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Heebo Medium"/>
                <a:ea typeface="Heebo Medium"/>
                <a:cs typeface="Heebo Medium"/>
                <a:sym typeface="Heebo Medium"/>
              </a:rPr>
              <a:t>LOG(Product Price / Average Household Income) * 10000)</a:t>
            </a:r>
            <a:endParaRPr b="0" i="0" sz="1400" u="none" cap="none" strike="noStrike">
              <a:solidFill>
                <a:srgbClr val="000000"/>
              </a:solidFill>
              <a:latin typeface="Arial"/>
              <a:ea typeface="Arial"/>
              <a:cs typeface="Arial"/>
              <a:sym typeface="Arial"/>
            </a:endParaRPr>
          </a:p>
        </p:txBody>
      </p:sp>
      <p:sp>
        <p:nvSpPr>
          <p:cNvPr id="575" name="Google Shape;575;g3121c40ee2d_0_579"/>
          <p:cNvSpPr/>
          <p:nvPr/>
        </p:nvSpPr>
        <p:spPr>
          <a:xfrm rot="10800000">
            <a:off x="2357825" y="4180150"/>
            <a:ext cx="2120700" cy="798600"/>
          </a:xfrm>
          <a:prstGeom prst="round2SameRect">
            <a:avLst>
              <a:gd fmla="val 16667" name="adj1"/>
              <a:gd fmla="val 0" name="adj2"/>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
        <p:nvSpPr>
          <p:cNvPr id="576" name="Google Shape;576;g3121c40ee2d_0_579"/>
          <p:cNvSpPr/>
          <p:nvPr/>
        </p:nvSpPr>
        <p:spPr>
          <a:xfrm rot="10800000">
            <a:off x="4579200" y="4180150"/>
            <a:ext cx="2142600" cy="798600"/>
          </a:xfrm>
          <a:prstGeom prst="round2SameRect">
            <a:avLst>
              <a:gd fmla="val 16667" name="adj1"/>
              <a:gd fmla="val 0" name="adj2"/>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
        <p:nvSpPr>
          <p:cNvPr id="577" name="Google Shape;577;g3121c40ee2d_0_579"/>
          <p:cNvSpPr/>
          <p:nvPr/>
        </p:nvSpPr>
        <p:spPr>
          <a:xfrm rot="10800000">
            <a:off x="6803700" y="4180150"/>
            <a:ext cx="2041200" cy="798600"/>
          </a:xfrm>
          <a:prstGeom prst="round2SameRect">
            <a:avLst>
              <a:gd fmla="val 16667" name="adj1"/>
              <a:gd fmla="val 0" name="adj2"/>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
        <p:nvSpPr>
          <p:cNvPr id="578" name="Google Shape;578;g3121c40ee2d_0_579"/>
          <p:cNvSpPr txBox="1"/>
          <p:nvPr/>
        </p:nvSpPr>
        <p:spPr>
          <a:xfrm>
            <a:off x="2395675" y="4286950"/>
            <a:ext cx="20412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Heebo Medium"/>
                <a:ea typeface="Heebo Medium"/>
                <a:cs typeface="Heebo Medium"/>
                <a:sym typeface="Heebo Medium"/>
              </a:rPr>
              <a:t>% change in demand / </a:t>
            </a:r>
            <a:endParaRPr b="0" i="0" sz="1300" u="none" cap="none" strike="noStrike">
              <a:solidFill>
                <a:schemeClr val="dk1"/>
              </a:solidFill>
              <a:latin typeface="Heebo Medium"/>
              <a:ea typeface="Heebo Medium"/>
              <a:cs typeface="Heebo Medium"/>
              <a:sym typeface="Heebo Medium"/>
            </a:endParaRPr>
          </a:p>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Heebo Medium"/>
                <a:ea typeface="Heebo Medium"/>
                <a:cs typeface="Heebo Medium"/>
                <a:sym typeface="Heebo Medium"/>
              </a:rPr>
              <a:t>% change in price</a:t>
            </a:r>
            <a:endParaRPr b="0" i="0" sz="1400" u="none" cap="none" strike="noStrike">
              <a:solidFill>
                <a:srgbClr val="000000"/>
              </a:solidFill>
              <a:latin typeface="Arial"/>
              <a:ea typeface="Arial"/>
              <a:cs typeface="Arial"/>
              <a:sym typeface="Arial"/>
            </a:endParaRPr>
          </a:p>
        </p:txBody>
      </p:sp>
      <p:sp>
        <p:nvSpPr>
          <p:cNvPr id="579" name="Google Shape;579;g3121c40ee2d_0_579"/>
          <p:cNvSpPr txBox="1"/>
          <p:nvPr/>
        </p:nvSpPr>
        <p:spPr>
          <a:xfrm>
            <a:off x="4579200" y="4236050"/>
            <a:ext cx="21426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Heebo Medium"/>
                <a:ea typeface="Heebo Medium"/>
                <a:cs typeface="Heebo Medium"/>
                <a:sym typeface="Heebo Medium"/>
              </a:rPr>
              <a:t>Total basket cost / Average grocery budget</a:t>
            </a:r>
            <a:endParaRPr b="0" i="0" sz="1400" u="none" cap="none" strike="noStrike">
              <a:solidFill>
                <a:srgbClr val="000000"/>
              </a:solidFill>
              <a:latin typeface="Arial"/>
              <a:ea typeface="Arial"/>
              <a:cs typeface="Arial"/>
              <a:sym typeface="Arial"/>
            </a:endParaRPr>
          </a:p>
        </p:txBody>
      </p:sp>
      <p:sp>
        <p:nvSpPr>
          <p:cNvPr id="580" name="Google Shape;580;g3121c40ee2d_0_579"/>
          <p:cNvSpPr txBox="1"/>
          <p:nvPr/>
        </p:nvSpPr>
        <p:spPr>
          <a:xfrm>
            <a:off x="6803700" y="4236050"/>
            <a:ext cx="20412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Heebo Medium"/>
                <a:ea typeface="Heebo Medium"/>
                <a:cs typeface="Heebo Medium"/>
                <a:sym typeface="Heebo Medium"/>
              </a:rPr>
              <a:t>(Healthy Product Price / Non - Healthy Price) * 100</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g3142027cf4f_3_15"/>
          <p:cNvSpPr/>
          <p:nvPr/>
        </p:nvSpPr>
        <p:spPr>
          <a:xfrm>
            <a:off x="-37" y="4085125"/>
            <a:ext cx="9144000" cy="821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
        <p:nvSpPr>
          <p:cNvPr id="586" name="Google Shape;586;g3142027cf4f_3_15"/>
          <p:cNvSpPr txBox="1"/>
          <p:nvPr>
            <p:ph type="title"/>
          </p:nvPr>
        </p:nvSpPr>
        <p:spPr>
          <a:xfrm>
            <a:off x="552625" y="22715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RESEARCH OBJECTIVE</a:t>
            </a:r>
            <a:endParaRPr/>
          </a:p>
        </p:txBody>
      </p:sp>
      <p:sp>
        <p:nvSpPr>
          <p:cNvPr id="587" name="Google Shape;587;g3142027cf4f_3_15"/>
          <p:cNvSpPr txBox="1"/>
          <p:nvPr>
            <p:ph idx="4" type="subTitle"/>
          </p:nvPr>
        </p:nvSpPr>
        <p:spPr>
          <a:xfrm>
            <a:off x="895225" y="799851"/>
            <a:ext cx="7436100" cy="452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Develop an Affordability Metric for Healthy Products</a:t>
            </a:r>
            <a:endParaRPr/>
          </a:p>
        </p:txBody>
      </p:sp>
      <p:sp>
        <p:nvSpPr>
          <p:cNvPr id="588" name="Google Shape;588;g3142027cf4f_3_15"/>
          <p:cNvSpPr/>
          <p:nvPr/>
        </p:nvSpPr>
        <p:spPr>
          <a:xfrm>
            <a:off x="497875" y="799838"/>
            <a:ext cx="452100" cy="452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589" name="Google Shape;589;g3142027cf4f_3_15"/>
          <p:cNvSpPr txBox="1"/>
          <p:nvPr>
            <p:ph idx="4" type="subTitle"/>
          </p:nvPr>
        </p:nvSpPr>
        <p:spPr>
          <a:xfrm>
            <a:off x="552625" y="912638"/>
            <a:ext cx="342600" cy="339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4</a:t>
            </a:r>
            <a:endParaRPr/>
          </a:p>
        </p:txBody>
      </p:sp>
      <p:sp>
        <p:nvSpPr>
          <p:cNvPr id="590" name="Google Shape;590;g3142027cf4f_3_15"/>
          <p:cNvSpPr/>
          <p:nvPr/>
        </p:nvSpPr>
        <p:spPr>
          <a:xfrm>
            <a:off x="8540375" y="0"/>
            <a:ext cx="6036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
        <p:nvSpPr>
          <p:cNvPr id="591" name="Google Shape;591;g3142027cf4f_3_15"/>
          <p:cNvSpPr txBox="1"/>
          <p:nvPr/>
        </p:nvSpPr>
        <p:spPr>
          <a:xfrm>
            <a:off x="255925" y="1826475"/>
            <a:ext cx="1961100" cy="23859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Heebo Medium"/>
                <a:ea typeface="Heebo Medium"/>
                <a:cs typeface="Heebo Medium"/>
                <a:sym typeface="Heebo Medium"/>
              </a:rPr>
              <a:t>Products with lower PIR values are affordable to a broader range of customers, enhancing accessibility and potentially increasing sales volume. </a:t>
            </a:r>
            <a:endParaRPr b="0" i="0" sz="1100" u="none" cap="none" strike="noStrike">
              <a:solidFill>
                <a:schemeClr val="dk1"/>
              </a:solidFill>
              <a:latin typeface="Heebo Medium"/>
              <a:ea typeface="Heebo Medium"/>
              <a:cs typeface="Heebo Medium"/>
              <a:sym typeface="Heebo Medium"/>
            </a:endParaRPr>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Heebo Medium"/>
              <a:ea typeface="Heebo Medium"/>
              <a:cs typeface="Heebo Medium"/>
              <a:sym typeface="Heebo Medium"/>
            </a:endParaRPr>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999999"/>
                </a:solidFill>
                <a:latin typeface="Heebo SemiBold"/>
                <a:ea typeface="Heebo SemiBold"/>
                <a:cs typeface="Heebo SemiBold"/>
                <a:sym typeface="Heebo SemiBold"/>
              </a:rPr>
              <a:t>For example, snacks priced with a PIR below 0.01% are well-positioned for average customers, indicating alignment with their spending capacity.</a:t>
            </a:r>
            <a:endParaRPr b="0" i="0" sz="1100" u="none" cap="none" strike="noStrike">
              <a:solidFill>
                <a:srgbClr val="999999"/>
              </a:solidFill>
              <a:latin typeface="Heebo SemiBold"/>
              <a:ea typeface="Heebo SemiBold"/>
              <a:cs typeface="Heebo SemiBold"/>
              <a:sym typeface="Heebo SemiBold"/>
            </a:endParaRPr>
          </a:p>
        </p:txBody>
      </p:sp>
      <p:sp>
        <p:nvSpPr>
          <p:cNvPr id="592" name="Google Shape;592;g3142027cf4f_3_15"/>
          <p:cNvSpPr txBox="1"/>
          <p:nvPr/>
        </p:nvSpPr>
        <p:spPr>
          <a:xfrm>
            <a:off x="2341200" y="1826475"/>
            <a:ext cx="2121000" cy="27552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Heebo Medium"/>
                <a:ea typeface="Heebo Medium"/>
                <a:cs typeface="Heebo Medium"/>
                <a:sym typeface="Heebo Medium"/>
              </a:rPr>
              <a:t>If a healthy basket costs under 20% of an average household grocery budget, it’s perceived as affordable. </a:t>
            </a:r>
            <a:br>
              <a:rPr b="0" i="0" lang="en" sz="1100" u="none" cap="none" strike="noStrike">
                <a:solidFill>
                  <a:schemeClr val="dk1"/>
                </a:solidFill>
                <a:latin typeface="Heebo Medium"/>
                <a:ea typeface="Heebo Medium"/>
                <a:cs typeface="Heebo Medium"/>
                <a:sym typeface="Heebo Medium"/>
              </a:rPr>
            </a:br>
            <a:br>
              <a:rPr b="0" i="0" lang="en" sz="1100" u="none" cap="none" strike="noStrike">
                <a:solidFill>
                  <a:schemeClr val="dk1"/>
                </a:solidFill>
                <a:latin typeface="Heebo Medium"/>
                <a:ea typeface="Heebo Medium"/>
                <a:cs typeface="Heebo Medium"/>
                <a:sym typeface="Heebo Medium"/>
              </a:rPr>
            </a:br>
            <a:r>
              <a:rPr b="0" i="0" lang="en" sz="1100" u="none" cap="none" strike="noStrike">
                <a:solidFill>
                  <a:srgbClr val="999999"/>
                </a:solidFill>
                <a:latin typeface="Heebo Medium"/>
                <a:ea typeface="Heebo Medium"/>
                <a:cs typeface="Heebo Medium"/>
                <a:sym typeface="Heebo Medium"/>
              </a:rPr>
              <a:t>Our analysis shows that baskets priced within this threshold lead to higher conversion rates and promote the purchase of multiple healthy items, thus encouraging repeat purchases and customer loyalty.</a:t>
            </a:r>
            <a:br>
              <a:rPr b="0" i="0" lang="en" sz="1100" u="none" cap="none" strike="noStrike">
                <a:solidFill>
                  <a:schemeClr val="dk1"/>
                </a:solidFill>
                <a:latin typeface="Heebo Medium"/>
                <a:ea typeface="Heebo Medium"/>
                <a:cs typeface="Heebo Medium"/>
                <a:sym typeface="Heebo Medium"/>
              </a:rPr>
            </a:br>
            <a:br>
              <a:rPr b="0" i="0" lang="en" sz="1100" u="none" cap="none" strike="noStrike">
                <a:solidFill>
                  <a:schemeClr val="dk1"/>
                </a:solidFill>
                <a:latin typeface="Heebo Medium"/>
                <a:ea typeface="Heebo Medium"/>
                <a:cs typeface="Heebo Medium"/>
                <a:sym typeface="Heebo Medium"/>
              </a:rPr>
            </a:br>
            <a:endParaRPr b="0" i="0" sz="1300" u="none" cap="none" strike="noStrike">
              <a:solidFill>
                <a:schemeClr val="dk1"/>
              </a:solidFill>
              <a:latin typeface="Heebo Medium"/>
              <a:ea typeface="Heebo Medium"/>
              <a:cs typeface="Heebo Medium"/>
              <a:sym typeface="Heebo Medium"/>
            </a:endParaRPr>
          </a:p>
        </p:txBody>
      </p:sp>
      <p:sp>
        <p:nvSpPr>
          <p:cNvPr id="593" name="Google Shape;593;g3142027cf4f_3_15"/>
          <p:cNvSpPr txBox="1"/>
          <p:nvPr/>
        </p:nvSpPr>
        <p:spPr>
          <a:xfrm>
            <a:off x="4624775" y="1827075"/>
            <a:ext cx="2034900" cy="20472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Heebo Medium"/>
                <a:ea typeface="Heebo Medium"/>
                <a:cs typeface="Heebo Medium"/>
                <a:sym typeface="Heebo Medium"/>
              </a:rPr>
              <a:t>For products with high price elasticity (e.g., elasticity &gt; 1), even minor price reductions lead to significant demand increases. </a:t>
            </a:r>
            <a:endParaRPr b="0" i="0" sz="1100" u="none" cap="none" strike="noStrike">
              <a:solidFill>
                <a:schemeClr val="dk1"/>
              </a:solidFill>
              <a:latin typeface="Heebo Medium"/>
              <a:ea typeface="Heebo Medium"/>
              <a:cs typeface="Heebo Medium"/>
              <a:sym typeface="Heebo Medium"/>
            </a:endParaRPr>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Heebo Medium"/>
              <a:ea typeface="Heebo Medium"/>
              <a:cs typeface="Heebo Medium"/>
              <a:sym typeface="Heebo Medium"/>
            </a:endParaRPr>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999999"/>
                </a:solidFill>
                <a:latin typeface="Heebo Medium"/>
                <a:ea typeface="Heebo Medium"/>
                <a:cs typeface="Heebo Medium"/>
                <a:sym typeface="Heebo Medium"/>
              </a:rPr>
              <a:t>For instance, a 10% price cut on a popular item could boost sales by 20%, supporting customer acquisition and retention.</a:t>
            </a:r>
            <a:endParaRPr b="0" i="0" sz="1300" u="none" cap="none" strike="noStrike">
              <a:solidFill>
                <a:srgbClr val="999999"/>
              </a:solidFill>
              <a:latin typeface="Heebo Medium"/>
              <a:ea typeface="Heebo Medium"/>
              <a:cs typeface="Heebo Medium"/>
              <a:sym typeface="Heebo Medium"/>
            </a:endParaRPr>
          </a:p>
        </p:txBody>
      </p:sp>
      <p:sp>
        <p:nvSpPr>
          <p:cNvPr id="594" name="Google Shape;594;g3142027cf4f_3_15"/>
          <p:cNvSpPr txBox="1"/>
          <p:nvPr>
            <p:ph idx="4" type="subTitle"/>
          </p:nvPr>
        </p:nvSpPr>
        <p:spPr>
          <a:xfrm>
            <a:off x="6843575" y="1826650"/>
            <a:ext cx="2034900" cy="2258400"/>
          </a:xfrm>
          <a:prstGeom prst="rect">
            <a:avLst/>
          </a:prstGeom>
          <a:noFill/>
          <a:ln cap="flat" cmpd="sng" w="19050">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sz="1100"/>
              <a:t>If healthy alternatives are within 10-15% of the price of non-healthy items, customers are more likely to choose them. </a:t>
            </a:r>
            <a:endParaRPr sz="1100"/>
          </a:p>
          <a:p>
            <a:pPr indent="0" lvl="0" marL="0" rtl="0" algn="ctr">
              <a:lnSpc>
                <a:spcPct val="100000"/>
              </a:lnSpc>
              <a:spcBef>
                <a:spcPts val="0"/>
              </a:spcBef>
              <a:spcAft>
                <a:spcPts val="0"/>
              </a:spcAft>
              <a:buSzPts val="2400"/>
              <a:buNone/>
            </a:pPr>
            <a:r>
              <a:t/>
            </a:r>
            <a:endParaRPr sz="1100"/>
          </a:p>
          <a:p>
            <a:pPr indent="0" lvl="0" marL="0" rtl="0" algn="ctr">
              <a:lnSpc>
                <a:spcPct val="100000"/>
              </a:lnSpc>
              <a:spcBef>
                <a:spcPts val="0"/>
              </a:spcBef>
              <a:spcAft>
                <a:spcPts val="0"/>
              </a:spcAft>
              <a:buSzPts val="2400"/>
              <a:buNone/>
            </a:pPr>
            <a:r>
              <a:rPr lang="en" sz="1100">
                <a:solidFill>
                  <a:srgbClr val="B7B7B7"/>
                </a:solidFill>
              </a:rPr>
              <a:t>Currently, items with a 10% premium over non-healthy options are still competitive but require strong value messaging to ensure market acceptance. </a:t>
            </a:r>
            <a:endParaRPr sz="1300">
              <a:solidFill>
                <a:srgbClr val="B7B7B7"/>
              </a:solidFill>
            </a:endParaRPr>
          </a:p>
        </p:txBody>
      </p:sp>
      <p:sp>
        <p:nvSpPr>
          <p:cNvPr id="595" name="Google Shape;595;g3142027cf4f_3_15"/>
          <p:cNvSpPr/>
          <p:nvPr/>
        </p:nvSpPr>
        <p:spPr>
          <a:xfrm>
            <a:off x="255925" y="1312450"/>
            <a:ext cx="1961100" cy="5142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
        <p:nvSpPr>
          <p:cNvPr id="596" name="Google Shape;596;g3142027cf4f_3_15"/>
          <p:cNvSpPr txBox="1"/>
          <p:nvPr/>
        </p:nvSpPr>
        <p:spPr>
          <a:xfrm>
            <a:off x="298313" y="1277050"/>
            <a:ext cx="18006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Heebo Medium"/>
                <a:ea typeface="Heebo Medium"/>
                <a:cs typeface="Heebo Medium"/>
                <a:sym typeface="Heebo Medium"/>
              </a:rPr>
              <a:t>Price-to-Income Ratio (PIR) </a:t>
            </a:r>
            <a:endParaRPr b="0" i="0" sz="1400" u="none" cap="none" strike="noStrike">
              <a:solidFill>
                <a:srgbClr val="000000"/>
              </a:solidFill>
              <a:latin typeface="Arial"/>
              <a:ea typeface="Arial"/>
              <a:cs typeface="Arial"/>
              <a:sym typeface="Arial"/>
            </a:endParaRPr>
          </a:p>
        </p:txBody>
      </p:sp>
      <p:sp>
        <p:nvSpPr>
          <p:cNvPr id="597" name="Google Shape;597;g3142027cf4f_3_15"/>
          <p:cNvSpPr/>
          <p:nvPr/>
        </p:nvSpPr>
        <p:spPr>
          <a:xfrm>
            <a:off x="4620675" y="1312450"/>
            <a:ext cx="2034900" cy="5142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
        <p:nvSpPr>
          <p:cNvPr id="598" name="Google Shape;598;g3142027cf4f_3_15"/>
          <p:cNvSpPr/>
          <p:nvPr/>
        </p:nvSpPr>
        <p:spPr>
          <a:xfrm>
            <a:off x="6843563" y="1312450"/>
            <a:ext cx="2041200" cy="5142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
        <p:nvSpPr>
          <p:cNvPr id="599" name="Google Shape;599;g3142027cf4f_3_15"/>
          <p:cNvSpPr/>
          <p:nvPr/>
        </p:nvSpPr>
        <p:spPr>
          <a:xfrm>
            <a:off x="2341213" y="1312450"/>
            <a:ext cx="2121000" cy="5142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
        <p:nvSpPr>
          <p:cNvPr id="600" name="Google Shape;600;g3142027cf4f_3_15"/>
          <p:cNvSpPr txBox="1"/>
          <p:nvPr/>
        </p:nvSpPr>
        <p:spPr>
          <a:xfrm>
            <a:off x="2358013" y="1376500"/>
            <a:ext cx="20874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Heebo Medium"/>
                <a:ea typeface="Heebo Medium"/>
                <a:cs typeface="Heebo Medium"/>
                <a:sym typeface="Heebo Medium"/>
              </a:rPr>
              <a:t>Basket Affordability Index </a:t>
            </a:r>
            <a:endParaRPr b="0" i="0" sz="1400" u="none" cap="none" strike="noStrike">
              <a:solidFill>
                <a:srgbClr val="000000"/>
              </a:solidFill>
              <a:latin typeface="Arial"/>
              <a:ea typeface="Arial"/>
              <a:cs typeface="Arial"/>
              <a:sym typeface="Arial"/>
            </a:endParaRPr>
          </a:p>
        </p:txBody>
      </p:sp>
      <p:sp>
        <p:nvSpPr>
          <p:cNvPr id="601" name="Google Shape;601;g3142027cf4f_3_15"/>
          <p:cNvSpPr txBox="1"/>
          <p:nvPr/>
        </p:nvSpPr>
        <p:spPr>
          <a:xfrm>
            <a:off x="4598662" y="1421350"/>
            <a:ext cx="21852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Heebo Medium"/>
                <a:ea typeface="Heebo Medium"/>
                <a:cs typeface="Heebo Medium"/>
                <a:sym typeface="Heebo Medium"/>
              </a:rPr>
              <a:t>Price Elasticity Demand</a:t>
            </a:r>
            <a:endParaRPr b="0" i="0" sz="1400" u="none" cap="none" strike="noStrike">
              <a:solidFill>
                <a:srgbClr val="000000"/>
              </a:solidFill>
              <a:latin typeface="Arial"/>
              <a:ea typeface="Arial"/>
              <a:cs typeface="Arial"/>
              <a:sym typeface="Arial"/>
            </a:endParaRPr>
          </a:p>
        </p:txBody>
      </p:sp>
      <p:sp>
        <p:nvSpPr>
          <p:cNvPr id="602" name="Google Shape;602;g3142027cf4f_3_15"/>
          <p:cNvSpPr txBox="1"/>
          <p:nvPr/>
        </p:nvSpPr>
        <p:spPr>
          <a:xfrm>
            <a:off x="6899638" y="1320700"/>
            <a:ext cx="19611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Heebo Medium"/>
                <a:ea typeface="Heebo Medium"/>
                <a:cs typeface="Heebo Medium"/>
                <a:sym typeface="Heebo Medium"/>
              </a:rPr>
              <a:t>Relative Price Comparison</a:t>
            </a:r>
            <a:endParaRPr b="0" i="0" sz="1400" u="none" cap="none" strike="noStrike">
              <a:solidFill>
                <a:srgbClr val="000000"/>
              </a:solidFill>
              <a:latin typeface="Arial"/>
              <a:ea typeface="Arial"/>
              <a:cs typeface="Arial"/>
              <a:sym typeface="Arial"/>
            </a:endParaRPr>
          </a:p>
        </p:txBody>
      </p:sp>
      <p:sp>
        <p:nvSpPr>
          <p:cNvPr id="603" name="Google Shape;603;g3142027cf4f_3_15"/>
          <p:cNvSpPr/>
          <p:nvPr/>
        </p:nvSpPr>
        <p:spPr>
          <a:xfrm rot="10800000">
            <a:off x="255824" y="4212375"/>
            <a:ext cx="1955400" cy="798600"/>
          </a:xfrm>
          <a:prstGeom prst="round2SameRect">
            <a:avLst>
              <a:gd fmla="val 16667" name="adj1"/>
              <a:gd fmla="val 0" name="adj2"/>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
        <p:nvSpPr>
          <p:cNvPr id="604" name="Google Shape;604;g3142027cf4f_3_15"/>
          <p:cNvSpPr txBox="1"/>
          <p:nvPr/>
        </p:nvSpPr>
        <p:spPr>
          <a:xfrm>
            <a:off x="323838" y="4180725"/>
            <a:ext cx="1821000" cy="861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Heebo Medium"/>
                <a:ea typeface="Heebo Medium"/>
                <a:cs typeface="Heebo Medium"/>
                <a:sym typeface="Heebo Medium"/>
              </a:rPr>
              <a:t>This allows the retailer to confidently position these products as affordable options.</a:t>
            </a:r>
            <a:endParaRPr b="0" i="0" sz="1400" u="none" cap="none" strike="noStrike">
              <a:solidFill>
                <a:srgbClr val="000000"/>
              </a:solidFill>
              <a:latin typeface="Arial"/>
              <a:ea typeface="Arial"/>
              <a:cs typeface="Arial"/>
              <a:sym typeface="Arial"/>
            </a:endParaRPr>
          </a:p>
        </p:txBody>
      </p:sp>
      <p:sp>
        <p:nvSpPr>
          <p:cNvPr id="605" name="Google Shape;605;g3142027cf4f_3_15"/>
          <p:cNvSpPr/>
          <p:nvPr/>
        </p:nvSpPr>
        <p:spPr>
          <a:xfrm rot="10800000">
            <a:off x="2330225" y="4212375"/>
            <a:ext cx="2148300" cy="798600"/>
          </a:xfrm>
          <a:prstGeom prst="round2SameRect">
            <a:avLst>
              <a:gd fmla="val 16667" name="adj1"/>
              <a:gd fmla="val 0" name="adj2"/>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
        <p:nvSpPr>
          <p:cNvPr id="606" name="Google Shape;606;g3142027cf4f_3_15"/>
          <p:cNvSpPr/>
          <p:nvPr/>
        </p:nvSpPr>
        <p:spPr>
          <a:xfrm rot="10800000">
            <a:off x="4613125" y="3894375"/>
            <a:ext cx="2058900" cy="1117200"/>
          </a:xfrm>
          <a:prstGeom prst="round2SameRect">
            <a:avLst>
              <a:gd fmla="val 16667" name="adj1"/>
              <a:gd fmla="val 0" name="adj2"/>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
        <p:nvSpPr>
          <p:cNvPr id="607" name="Google Shape;607;g3142027cf4f_3_15"/>
          <p:cNvSpPr/>
          <p:nvPr/>
        </p:nvSpPr>
        <p:spPr>
          <a:xfrm rot="10800000">
            <a:off x="6843575" y="4096425"/>
            <a:ext cx="2041200" cy="862800"/>
          </a:xfrm>
          <a:prstGeom prst="round2SameRect">
            <a:avLst>
              <a:gd fmla="val 16667" name="adj1"/>
              <a:gd fmla="val 0" name="adj2"/>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
        <p:nvSpPr>
          <p:cNvPr id="608" name="Google Shape;608;g3142027cf4f_3_15"/>
          <p:cNvSpPr txBox="1"/>
          <p:nvPr/>
        </p:nvSpPr>
        <p:spPr>
          <a:xfrm>
            <a:off x="2358375" y="4212375"/>
            <a:ext cx="20412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Heebo Medium"/>
                <a:ea typeface="Heebo Medium"/>
                <a:cs typeface="Heebo Medium"/>
                <a:sym typeface="Heebo Medium"/>
              </a:rPr>
              <a:t>encouraging repeat purchases and customer loyalty</a:t>
            </a:r>
            <a:endParaRPr b="0" i="0" sz="1200" u="none" cap="none" strike="noStrike">
              <a:solidFill>
                <a:srgbClr val="000000"/>
              </a:solidFill>
              <a:latin typeface="Heebo Medium"/>
              <a:ea typeface="Heebo Medium"/>
              <a:cs typeface="Heebo Medium"/>
              <a:sym typeface="Heebo Medium"/>
            </a:endParaRPr>
          </a:p>
        </p:txBody>
      </p:sp>
      <p:sp>
        <p:nvSpPr>
          <p:cNvPr id="609" name="Google Shape;609;g3142027cf4f_3_15"/>
          <p:cNvSpPr txBox="1"/>
          <p:nvPr/>
        </p:nvSpPr>
        <p:spPr>
          <a:xfrm>
            <a:off x="4609187" y="3895100"/>
            <a:ext cx="2087400" cy="1031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Heebo Medium"/>
                <a:ea typeface="Heebo Medium"/>
                <a:cs typeface="Heebo Medium"/>
                <a:sym typeface="Heebo Medium"/>
              </a:rPr>
              <a:t>This suggests that strategic discounts on these items can drive higher sales volumes without drastically reducing profitability.</a:t>
            </a:r>
            <a:endParaRPr b="0" i="0" sz="1100" u="none" cap="none" strike="noStrike">
              <a:solidFill>
                <a:srgbClr val="000000"/>
              </a:solidFill>
              <a:latin typeface="Heebo Medium"/>
              <a:ea typeface="Heebo Medium"/>
              <a:cs typeface="Heebo Medium"/>
              <a:sym typeface="Heebo Medium"/>
            </a:endParaRPr>
          </a:p>
        </p:txBody>
      </p:sp>
      <p:sp>
        <p:nvSpPr>
          <p:cNvPr id="610" name="Google Shape;610;g3142027cf4f_3_15"/>
          <p:cNvSpPr txBox="1"/>
          <p:nvPr/>
        </p:nvSpPr>
        <p:spPr>
          <a:xfrm>
            <a:off x="6827225" y="4096875"/>
            <a:ext cx="2041200" cy="861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Heebo Medium"/>
                <a:ea typeface="Heebo Medium"/>
                <a:cs typeface="Heebo Medium"/>
                <a:sym typeface="Heebo Medium"/>
              </a:rPr>
              <a:t>Identifying items with excessive price premiums helps target pricing adjustments.</a:t>
            </a:r>
            <a:endParaRPr b="0" i="0" sz="1300" u="none" cap="none" strike="noStrike">
              <a:solidFill>
                <a:schemeClr val="dk1"/>
              </a:solidFill>
              <a:latin typeface="Heebo Medium"/>
              <a:ea typeface="Heebo Medium"/>
              <a:cs typeface="Heebo Medium"/>
              <a:sym typeface="Heebo Medium"/>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4" name="Shape 614"/>
        <p:cNvGrpSpPr/>
        <p:nvPr/>
      </p:nvGrpSpPr>
      <p:grpSpPr>
        <a:xfrm>
          <a:off x="0" y="0"/>
          <a:ext cx="0" cy="0"/>
          <a:chOff x="0" y="0"/>
          <a:chExt cx="0" cy="0"/>
        </a:xfrm>
      </p:grpSpPr>
      <p:sp>
        <p:nvSpPr>
          <p:cNvPr id="615" name="Google Shape;615;g313afb385ee_0_32"/>
          <p:cNvSpPr/>
          <p:nvPr/>
        </p:nvSpPr>
        <p:spPr>
          <a:xfrm>
            <a:off x="0" y="4357500"/>
            <a:ext cx="9144000" cy="821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
        <p:nvSpPr>
          <p:cNvPr id="616" name="Google Shape;616;g313afb385ee_0_32"/>
          <p:cNvSpPr/>
          <p:nvPr/>
        </p:nvSpPr>
        <p:spPr>
          <a:xfrm>
            <a:off x="8386850" y="0"/>
            <a:ext cx="8244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
        <p:nvSpPr>
          <p:cNvPr id="617" name="Google Shape;617;g313afb385ee_0_32"/>
          <p:cNvSpPr txBox="1"/>
          <p:nvPr>
            <p:ph type="title"/>
          </p:nvPr>
        </p:nvSpPr>
        <p:spPr>
          <a:xfrm>
            <a:off x="552625" y="22715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2400"/>
              <a:t>RESEARCH OBJECTIVE</a:t>
            </a:r>
            <a:endParaRPr sz="2400"/>
          </a:p>
        </p:txBody>
      </p:sp>
      <p:sp>
        <p:nvSpPr>
          <p:cNvPr id="618" name="Google Shape;618;g313afb385ee_0_32"/>
          <p:cNvSpPr txBox="1"/>
          <p:nvPr>
            <p:ph idx="4" type="subTitle"/>
          </p:nvPr>
        </p:nvSpPr>
        <p:spPr>
          <a:xfrm>
            <a:off x="949975" y="799850"/>
            <a:ext cx="3530400" cy="752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Develop an Affordability Metric for Healthy Products</a:t>
            </a:r>
            <a:endParaRPr/>
          </a:p>
        </p:txBody>
      </p:sp>
      <p:sp>
        <p:nvSpPr>
          <p:cNvPr id="619" name="Google Shape;619;g313afb385ee_0_32"/>
          <p:cNvSpPr/>
          <p:nvPr/>
        </p:nvSpPr>
        <p:spPr>
          <a:xfrm>
            <a:off x="497875" y="799838"/>
            <a:ext cx="452100" cy="452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620" name="Google Shape;620;g313afb385ee_0_32"/>
          <p:cNvSpPr txBox="1"/>
          <p:nvPr>
            <p:ph idx="4" type="subTitle"/>
          </p:nvPr>
        </p:nvSpPr>
        <p:spPr>
          <a:xfrm>
            <a:off x="552625" y="912638"/>
            <a:ext cx="342600" cy="339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5</a:t>
            </a:r>
            <a:endParaRPr/>
          </a:p>
        </p:txBody>
      </p:sp>
      <p:sp>
        <p:nvSpPr>
          <p:cNvPr id="621" name="Google Shape;621;g313afb385ee_0_32"/>
          <p:cNvSpPr txBox="1"/>
          <p:nvPr>
            <p:ph idx="4" type="subTitle"/>
          </p:nvPr>
        </p:nvSpPr>
        <p:spPr>
          <a:xfrm>
            <a:off x="183900" y="1603975"/>
            <a:ext cx="4388100" cy="2975700"/>
          </a:xfrm>
          <a:prstGeom prst="rect">
            <a:avLst/>
          </a:prstGeom>
          <a:noFill/>
          <a:ln cap="flat" cmpd="sng" w="19050">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en" sz="1100">
                <a:latin typeface="Heebo"/>
                <a:ea typeface="Heebo"/>
                <a:cs typeface="Heebo"/>
                <a:sym typeface="Heebo"/>
              </a:rPr>
              <a:t>1. Middle-Income Sensitivity</a:t>
            </a:r>
            <a:endParaRPr b="1" sz="1100">
              <a:latin typeface="Heebo"/>
              <a:ea typeface="Heebo"/>
              <a:cs typeface="Heebo"/>
              <a:sym typeface="Heebo"/>
            </a:endParaRPr>
          </a:p>
          <a:p>
            <a:pPr indent="0" lvl="0" marL="0" rtl="0" algn="l">
              <a:lnSpc>
                <a:spcPct val="100000"/>
              </a:lnSpc>
              <a:spcBef>
                <a:spcPts val="0"/>
              </a:spcBef>
              <a:spcAft>
                <a:spcPts val="0"/>
              </a:spcAft>
              <a:buSzPts val="2400"/>
              <a:buNone/>
            </a:pPr>
            <a:r>
              <a:rPr lang="en" sz="1000"/>
              <a:t>Middle-income households (36-55) respond strongly to affordability on premium healthy items.</a:t>
            </a:r>
            <a:endParaRPr sz="1000"/>
          </a:p>
          <a:p>
            <a:pPr indent="0" lvl="0" marL="0" rtl="0" algn="l">
              <a:lnSpc>
                <a:spcPct val="100000"/>
              </a:lnSpc>
              <a:spcBef>
                <a:spcPts val="0"/>
              </a:spcBef>
              <a:spcAft>
                <a:spcPts val="0"/>
              </a:spcAft>
              <a:buSzPts val="2400"/>
              <a:buNone/>
            </a:pPr>
            <a:r>
              <a:t/>
            </a:r>
            <a:endParaRPr sz="1000"/>
          </a:p>
          <a:p>
            <a:pPr indent="0" lvl="0" marL="0" rtl="0" algn="l">
              <a:lnSpc>
                <a:spcPct val="100000"/>
              </a:lnSpc>
              <a:spcBef>
                <a:spcPts val="0"/>
              </a:spcBef>
              <a:spcAft>
                <a:spcPts val="0"/>
              </a:spcAft>
              <a:buSzPts val="2400"/>
              <a:buNone/>
            </a:pPr>
            <a:r>
              <a:rPr b="1" lang="en" sz="1100">
                <a:latin typeface="Heebo"/>
                <a:ea typeface="Heebo"/>
                <a:cs typeface="Heebo"/>
                <a:sym typeface="Heebo"/>
              </a:rPr>
              <a:t>2. Low &amp; Moderate Income Sensitivity to High PIR</a:t>
            </a:r>
            <a:endParaRPr b="1" sz="1100">
              <a:latin typeface="Heebo"/>
              <a:ea typeface="Heebo"/>
              <a:cs typeface="Heebo"/>
              <a:sym typeface="Heebo"/>
            </a:endParaRPr>
          </a:p>
          <a:p>
            <a:pPr indent="0" lvl="0" marL="0" rtl="0" algn="l">
              <a:lnSpc>
                <a:spcPct val="100000"/>
              </a:lnSpc>
              <a:spcBef>
                <a:spcPts val="0"/>
              </a:spcBef>
              <a:spcAft>
                <a:spcPts val="0"/>
              </a:spcAft>
              <a:buSzPts val="2400"/>
              <a:buNone/>
            </a:pPr>
            <a:r>
              <a:rPr lang="en" sz="1000"/>
              <a:t>Sales drop sharply for low/moderate-income groups as PIR rises.</a:t>
            </a:r>
            <a:endParaRPr sz="1000"/>
          </a:p>
          <a:p>
            <a:pPr indent="0" lvl="0" marL="0" rtl="0" algn="l">
              <a:lnSpc>
                <a:spcPct val="100000"/>
              </a:lnSpc>
              <a:spcBef>
                <a:spcPts val="0"/>
              </a:spcBef>
              <a:spcAft>
                <a:spcPts val="0"/>
              </a:spcAft>
              <a:buSzPts val="2400"/>
              <a:buNone/>
            </a:pPr>
            <a:r>
              <a:t/>
            </a:r>
            <a:endParaRPr sz="1000"/>
          </a:p>
          <a:p>
            <a:pPr indent="0" lvl="0" marL="0" rtl="0" algn="l">
              <a:lnSpc>
                <a:spcPct val="100000"/>
              </a:lnSpc>
              <a:spcBef>
                <a:spcPts val="0"/>
              </a:spcBef>
              <a:spcAft>
                <a:spcPts val="0"/>
              </a:spcAft>
              <a:buSzPts val="2400"/>
              <a:buNone/>
            </a:pPr>
            <a:r>
              <a:rPr b="1" lang="en" sz="1100">
                <a:latin typeface="Heebo"/>
                <a:ea typeface="Heebo"/>
                <a:cs typeface="Heebo"/>
                <a:sym typeface="Heebo"/>
              </a:rPr>
              <a:t>3. Premium Product Elasticity for Middle-Income</a:t>
            </a:r>
            <a:endParaRPr b="1" sz="1100">
              <a:latin typeface="Heebo"/>
              <a:ea typeface="Heebo"/>
              <a:cs typeface="Heebo"/>
              <a:sym typeface="Heebo"/>
            </a:endParaRPr>
          </a:p>
          <a:p>
            <a:pPr indent="0" lvl="0" marL="0" rtl="0" algn="l">
              <a:lnSpc>
                <a:spcPct val="100000"/>
              </a:lnSpc>
              <a:spcBef>
                <a:spcPts val="0"/>
              </a:spcBef>
              <a:spcAft>
                <a:spcPts val="0"/>
              </a:spcAft>
              <a:buSzPts val="2400"/>
              <a:buNone/>
            </a:pPr>
            <a:r>
              <a:rPr lang="en" sz="1000"/>
              <a:t>Middle-income customers buy premium products when priced affordably.</a:t>
            </a:r>
            <a:endParaRPr sz="1000"/>
          </a:p>
          <a:p>
            <a:pPr indent="0" lvl="0" marL="0" rtl="0" algn="l">
              <a:lnSpc>
                <a:spcPct val="100000"/>
              </a:lnSpc>
              <a:spcBef>
                <a:spcPts val="0"/>
              </a:spcBef>
              <a:spcAft>
                <a:spcPts val="0"/>
              </a:spcAft>
              <a:buSzPts val="2400"/>
              <a:buNone/>
            </a:pPr>
            <a:r>
              <a:t/>
            </a:r>
            <a:endParaRPr sz="1000"/>
          </a:p>
          <a:p>
            <a:pPr indent="0" lvl="0" marL="0" rtl="0" algn="l">
              <a:lnSpc>
                <a:spcPct val="100000"/>
              </a:lnSpc>
              <a:spcBef>
                <a:spcPts val="0"/>
              </a:spcBef>
              <a:spcAft>
                <a:spcPts val="0"/>
              </a:spcAft>
              <a:buSzPts val="2400"/>
              <a:buNone/>
            </a:pPr>
            <a:r>
              <a:rPr b="1" lang="en" sz="1100">
                <a:latin typeface="Heebo"/>
                <a:ea typeface="Heebo"/>
                <a:cs typeface="Heebo"/>
                <a:sym typeface="Heebo"/>
              </a:rPr>
              <a:t>4. High-Income Preference for Premium Quality</a:t>
            </a:r>
            <a:endParaRPr b="1" sz="1100">
              <a:latin typeface="Heebo"/>
              <a:ea typeface="Heebo"/>
              <a:cs typeface="Heebo"/>
              <a:sym typeface="Heebo"/>
            </a:endParaRPr>
          </a:p>
          <a:p>
            <a:pPr indent="0" lvl="0" marL="0" rtl="0" algn="l">
              <a:lnSpc>
                <a:spcPct val="100000"/>
              </a:lnSpc>
              <a:spcBef>
                <a:spcPts val="0"/>
              </a:spcBef>
              <a:spcAft>
                <a:spcPts val="0"/>
              </a:spcAft>
              <a:buSzPts val="2400"/>
              <a:buNone/>
            </a:pPr>
            <a:r>
              <a:rPr lang="en" sz="1000"/>
              <a:t>High-income customers show steady buying patterns regardless of PIR.</a:t>
            </a:r>
            <a:endParaRPr sz="1000"/>
          </a:p>
          <a:p>
            <a:pPr indent="0" lvl="0" marL="0" rtl="0" algn="l">
              <a:lnSpc>
                <a:spcPct val="100000"/>
              </a:lnSpc>
              <a:spcBef>
                <a:spcPts val="0"/>
              </a:spcBef>
              <a:spcAft>
                <a:spcPts val="0"/>
              </a:spcAft>
              <a:buSzPts val="2400"/>
              <a:buNone/>
            </a:pPr>
            <a:r>
              <a:t/>
            </a:r>
            <a:endParaRPr sz="1000"/>
          </a:p>
          <a:p>
            <a:pPr indent="0" lvl="0" marL="0" rtl="0" algn="l">
              <a:lnSpc>
                <a:spcPct val="100000"/>
              </a:lnSpc>
              <a:spcBef>
                <a:spcPts val="0"/>
              </a:spcBef>
              <a:spcAft>
                <a:spcPts val="0"/>
              </a:spcAft>
              <a:buSzPts val="2400"/>
              <a:buNone/>
            </a:pPr>
            <a:r>
              <a:rPr b="1" lang="en" sz="1100">
                <a:latin typeface="Heebo"/>
                <a:ea typeface="Heebo"/>
                <a:cs typeface="Heebo"/>
                <a:sym typeface="Heebo"/>
              </a:rPr>
              <a:t>5. Income-Based Promotions</a:t>
            </a:r>
            <a:endParaRPr b="1" sz="1100">
              <a:latin typeface="Heebo"/>
              <a:ea typeface="Heebo"/>
              <a:cs typeface="Heebo"/>
              <a:sym typeface="Heebo"/>
            </a:endParaRPr>
          </a:p>
          <a:p>
            <a:pPr indent="0" lvl="0" marL="0" rtl="0" algn="l">
              <a:lnSpc>
                <a:spcPct val="100000"/>
              </a:lnSpc>
              <a:spcBef>
                <a:spcPts val="0"/>
              </a:spcBef>
              <a:spcAft>
                <a:spcPts val="0"/>
              </a:spcAft>
              <a:buSzPts val="2400"/>
              <a:buNone/>
            </a:pPr>
            <a:r>
              <a:rPr lang="en" sz="1000"/>
              <a:t>Each income group has unique affordability needs.</a:t>
            </a:r>
            <a:endParaRPr sz="1000"/>
          </a:p>
          <a:p>
            <a:pPr indent="0" lvl="0" marL="0" rtl="0" algn="l">
              <a:lnSpc>
                <a:spcPct val="100000"/>
              </a:lnSpc>
              <a:spcBef>
                <a:spcPts val="0"/>
              </a:spcBef>
              <a:spcAft>
                <a:spcPts val="0"/>
              </a:spcAft>
              <a:buSzPts val="2400"/>
              <a:buNone/>
            </a:pPr>
            <a:r>
              <a:t/>
            </a:r>
            <a:endParaRPr sz="1000"/>
          </a:p>
          <a:p>
            <a:pPr indent="0" lvl="0" marL="0" rtl="0" algn="l">
              <a:lnSpc>
                <a:spcPct val="100000"/>
              </a:lnSpc>
              <a:spcBef>
                <a:spcPts val="0"/>
              </a:spcBef>
              <a:spcAft>
                <a:spcPts val="0"/>
              </a:spcAft>
              <a:buSzPts val="2400"/>
              <a:buNone/>
            </a:pPr>
            <a:r>
              <a:rPr b="1" lang="en" sz="1100">
                <a:latin typeface="Heebo"/>
                <a:ea typeface="Heebo"/>
                <a:cs typeface="Heebo"/>
                <a:sym typeface="Heebo"/>
              </a:rPr>
              <a:t>6. Incentivize Repeat Purchases</a:t>
            </a:r>
            <a:endParaRPr b="1" sz="1100">
              <a:latin typeface="Heebo"/>
              <a:ea typeface="Heebo"/>
              <a:cs typeface="Heebo"/>
              <a:sym typeface="Heebo"/>
            </a:endParaRPr>
          </a:p>
          <a:p>
            <a:pPr indent="0" lvl="0" marL="0" rtl="0" algn="l">
              <a:lnSpc>
                <a:spcPct val="100000"/>
              </a:lnSpc>
              <a:spcBef>
                <a:spcPts val="0"/>
              </a:spcBef>
              <a:spcAft>
                <a:spcPts val="0"/>
              </a:spcAft>
              <a:buSzPts val="2400"/>
              <a:buNone/>
            </a:pPr>
            <a:r>
              <a:rPr lang="en" sz="1000"/>
              <a:t>Middle-income customers are likely to return if prices remain favorable.</a:t>
            </a:r>
            <a:endParaRPr sz="1000"/>
          </a:p>
        </p:txBody>
      </p:sp>
      <p:pic>
        <p:nvPicPr>
          <p:cNvPr id="622" name="Google Shape;622;g313afb385ee_0_32"/>
          <p:cNvPicPr preferRelativeResize="0"/>
          <p:nvPr/>
        </p:nvPicPr>
        <p:blipFill rotWithShape="1">
          <a:blip r:embed="rId3">
            <a:alphaModFix/>
          </a:blip>
          <a:srcRect b="0" l="0" r="7714" t="0"/>
          <a:stretch/>
        </p:blipFill>
        <p:spPr>
          <a:xfrm>
            <a:off x="4632725" y="198500"/>
            <a:ext cx="4621756" cy="4746500"/>
          </a:xfrm>
          <a:prstGeom prst="rect">
            <a:avLst/>
          </a:prstGeom>
          <a:noFill/>
          <a:ln>
            <a:noFill/>
          </a:ln>
        </p:spPr>
      </p:pic>
      <p:pic>
        <p:nvPicPr>
          <p:cNvPr id="623" name="Google Shape;623;g313afb385ee_0_32"/>
          <p:cNvPicPr preferRelativeResize="0"/>
          <p:nvPr/>
        </p:nvPicPr>
        <p:blipFill rotWithShape="1">
          <a:blip r:embed="rId4">
            <a:alphaModFix/>
          </a:blip>
          <a:srcRect b="0" l="0" r="0" t="48191"/>
          <a:stretch/>
        </p:blipFill>
        <p:spPr>
          <a:xfrm>
            <a:off x="8459425" y="1551950"/>
            <a:ext cx="751825" cy="488147"/>
          </a:xfrm>
          <a:prstGeom prst="rect">
            <a:avLst/>
          </a:prstGeom>
          <a:noFill/>
          <a:ln>
            <a:noFill/>
          </a:ln>
        </p:spPr>
      </p:pic>
      <p:pic>
        <p:nvPicPr>
          <p:cNvPr id="624" name="Google Shape;624;g313afb385ee_0_32"/>
          <p:cNvPicPr preferRelativeResize="0"/>
          <p:nvPr/>
        </p:nvPicPr>
        <p:blipFill rotWithShape="1">
          <a:blip r:embed="rId5">
            <a:alphaModFix/>
          </a:blip>
          <a:srcRect b="51221" l="0" r="0" t="0"/>
          <a:stretch/>
        </p:blipFill>
        <p:spPr>
          <a:xfrm>
            <a:off x="8459427" y="2112150"/>
            <a:ext cx="751825" cy="45959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6"/>
          <p:cNvSpPr txBox="1"/>
          <p:nvPr>
            <p:ph type="title"/>
          </p:nvPr>
        </p:nvSpPr>
        <p:spPr>
          <a:xfrm>
            <a:off x="3269575" y="445025"/>
            <a:ext cx="5161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t/>
            </a:r>
            <a:endParaRPr sz="3010">
              <a:solidFill>
                <a:srgbClr val="FF6B65"/>
              </a:solidFill>
              <a:latin typeface="Heebo Black"/>
              <a:ea typeface="Heebo Black"/>
              <a:cs typeface="Heebo Black"/>
              <a:sym typeface="Heebo Black"/>
            </a:endParaRPr>
          </a:p>
          <a:p>
            <a:pPr indent="0" lvl="0" marL="0" rtl="0" algn="l">
              <a:lnSpc>
                <a:spcPct val="100000"/>
              </a:lnSpc>
              <a:spcBef>
                <a:spcPts val="0"/>
              </a:spcBef>
              <a:spcAft>
                <a:spcPts val="0"/>
              </a:spcAft>
              <a:buSzPts val="3000"/>
              <a:buNone/>
            </a:pPr>
            <a:r>
              <a:rPr lang="en"/>
              <a:t>FOCUS BACKGROUND</a:t>
            </a:r>
            <a:endParaRPr/>
          </a:p>
        </p:txBody>
      </p:sp>
      <p:sp>
        <p:nvSpPr>
          <p:cNvPr id="190" name="Google Shape;190;p6"/>
          <p:cNvSpPr txBox="1"/>
          <p:nvPr>
            <p:ph idx="2" type="subTitle"/>
          </p:nvPr>
        </p:nvSpPr>
        <p:spPr>
          <a:xfrm>
            <a:off x="3186175" y="1705725"/>
            <a:ext cx="5553600" cy="182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1200"/>
              <a:buNone/>
            </a:pPr>
            <a:r>
              <a:rPr lang="en" sz="1800">
                <a:latin typeface="Heebo Medium"/>
                <a:ea typeface="Heebo Medium"/>
                <a:cs typeface="Heebo Medium"/>
                <a:sym typeface="Heebo Medium"/>
              </a:rPr>
              <a:t>The Good Grocer is one of the </a:t>
            </a:r>
            <a:r>
              <a:rPr b="1" lang="en" sz="1800">
                <a:solidFill>
                  <a:schemeClr val="dk2"/>
                </a:solidFill>
                <a:latin typeface="Heebo"/>
                <a:ea typeface="Heebo"/>
                <a:cs typeface="Heebo"/>
                <a:sym typeface="Heebo"/>
              </a:rPr>
              <a:t>USA’s top grocery retail company</a:t>
            </a:r>
            <a:r>
              <a:rPr lang="en" sz="1800">
                <a:latin typeface="Heebo Medium"/>
                <a:ea typeface="Heebo Medium"/>
                <a:cs typeface="Heebo Medium"/>
                <a:sym typeface="Heebo Medium"/>
              </a:rPr>
              <a:t> focused on capturing a larger share of the healthy food market by making nutritious, high-quality products </a:t>
            </a:r>
            <a:r>
              <a:rPr b="1" lang="en" sz="1800">
                <a:solidFill>
                  <a:schemeClr val="dk2"/>
                </a:solidFill>
                <a:latin typeface="Heebo"/>
                <a:ea typeface="Heebo"/>
                <a:cs typeface="Heebo"/>
                <a:sym typeface="Heebo"/>
              </a:rPr>
              <a:t>accessible at affordable prices</a:t>
            </a:r>
            <a:r>
              <a:rPr lang="en" sz="1800">
                <a:latin typeface="Heebo Medium"/>
                <a:ea typeface="Heebo Medium"/>
                <a:cs typeface="Heebo Medium"/>
                <a:sym typeface="Heebo Medium"/>
              </a:rPr>
              <a:t>. </a:t>
            </a:r>
            <a:endParaRPr sz="1800">
              <a:latin typeface="Heebo Medium"/>
              <a:ea typeface="Heebo Medium"/>
              <a:cs typeface="Heebo Medium"/>
              <a:sym typeface="Heebo Medium"/>
            </a:endParaRPr>
          </a:p>
        </p:txBody>
      </p:sp>
      <p:sp>
        <p:nvSpPr>
          <p:cNvPr id="191" name="Google Shape;191;p6"/>
          <p:cNvSpPr/>
          <p:nvPr/>
        </p:nvSpPr>
        <p:spPr>
          <a:xfrm>
            <a:off x="832725" y="1550238"/>
            <a:ext cx="670800" cy="6708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92" name="Google Shape;192;p6"/>
          <p:cNvSpPr/>
          <p:nvPr/>
        </p:nvSpPr>
        <p:spPr>
          <a:xfrm>
            <a:off x="138100" y="0"/>
            <a:ext cx="2769600" cy="5143500"/>
          </a:xfrm>
          <a:prstGeom prst="parallelogram">
            <a:avLst>
              <a:gd fmla="val 25000"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pic>
        <p:nvPicPr>
          <p:cNvPr id="193" name="Google Shape;193;p6"/>
          <p:cNvPicPr preferRelativeResize="0"/>
          <p:nvPr/>
        </p:nvPicPr>
        <p:blipFill rotWithShape="1">
          <a:blip r:embed="rId3">
            <a:alphaModFix/>
          </a:blip>
          <a:srcRect b="-3003" l="800" r="85301" t="76653"/>
          <a:stretch/>
        </p:blipFill>
        <p:spPr>
          <a:xfrm>
            <a:off x="194600" y="2457372"/>
            <a:ext cx="1447174" cy="3049027"/>
          </a:xfrm>
          <a:prstGeom prst="rect">
            <a:avLst/>
          </a:prstGeom>
          <a:noFill/>
          <a:ln>
            <a:noFill/>
          </a:ln>
        </p:spPr>
      </p:pic>
      <p:pic>
        <p:nvPicPr>
          <p:cNvPr id="194" name="Google Shape;194;p6"/>
          <p:cNvPicPr preferRelativeResize="0"/>
          <p:nvPr/>
        </p:nvPicPr>
        <p:blipFill rotWithShape="1">
          <a:blip r:embed="rId3">
            <a:alphaModFix/>
          </a:blip>
          <a:srcRect b="25727" l="0" r="71223" t="52384"/>
          <a:stretch/>
        </p:blipFill>
        <p:spPr>
          <a:xfrm>
            <a:off x="773038" y="3305325"/>
            <a:ext cx="1995674" cy="1686723"/>
          </a:xfrm>
          <a:prstGeom prst="rect">
            <a:avLst/>
          </a:prstGeom>
          <a:noFill/>
          <a:ln>
            <a:noFill/>
          </a:ln>
        </p:spPr>
      </p:pic>
      <p:pic>
        <p:nvPicPr>
          <p:cNvPr id="195" name="Google Shape;195;p6"/>
          <p:cNvPicPr preferRelativeResize="0"/>
          <p:nvPr/>
        </p:nvPicPr>
        <p:blipFill rotWithShape="1">
          <a:blip r:embed="rId4">
            <a:alphaModFix/>
          </a:blip>
          <a:srcRect b="26513" l="0" r="0" t="0"/>
          <a:stretch/>
        </p:blipFill>
        <p:spPr>
          <a:xfrm>
            <a:off x="3386750" y="441362"/>
            <a:ext cx="1968050" cy="5800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g313afb385ee_0_52"/>
          <p:cNvSpPr/>
          <p:nvPr/>
        </p:nvSpPr>
        <p:spPr>
          <a:xfrm>
            <a:off x="0" y="4357500"/>
            <a:ext cx="9144000" cy="821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
        <p:nvSpPr>
          <p:cNvPr id="630" name="Google Shape;630;g313afb385ee_0_52"/>
          <p:cNvSpPr/>
          <p:nvPr/>
        </p:nvSpPr>
        <p:spPr>
          <a:xfrm>
            <a:off x="8364400" y="0"/>
            <a:ext cx="8244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
        <p:nvSpPr>
          <p:cNvPr id="631" name="Google Shape;631;g313afb385ee_0_52"/>
          <p:cNvSpPr txBox="1"/>
          <p:nvPr>
            <p:ph type="title"/>
          </p:nvPr>
        </p:nvSpPr>
        <p:spPr>
          <a:xfrm>
            <a:off x="385375" y="151725"/>
            <a:ext cx="3409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2400"/>
              <a:t>RESEARCH OBJECTIVE</a:t>
            </a:r>
            <a:endParaRPr sz="2400"/>
          </a:p>
        </p:txBody>
      </p:sp>
      <p:sp>
        <p:nvSpPr>
          <p:cNvPr id="632" name="Google Shape;632;g313afb385ee_0_52"/>
          <p:cNvSpPr txBox="1"/>
          <p:nvPr>
            <p:ph idx="4" type="subTitle"/>
          </p:nvPr>
        </p:nvSpPr>
        <p:spPr>
          <a:xfrm>
            <a:off x="771175" y="748350"/>
            <a:ext cx="3363300" cy="715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Develop an Affordability Metric for Healthy Products</a:t>
            </a:r>
            <a:endParaRPr/>
          </a:p>
        </p:txBody>
      </p:sp>
      <p:sp>
        <p:nvSpPr>
          <p:cNvPr id="633" name="Google Shape;633;g313afb385ee_0_52"/>
          <p:cNvSpPr/>
          <p:nvPr/>
        </p:nvSpPr>
        <p:spPr>
          <a:xfrm>
            <a:off x="319075" y="791713"/>
            <a:ext cx="452100" cy="452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634" name="Google Shape;634;g313afb385ee_0_52"/>
          <p:cNvSpPr txBox="1"/>
          <p:nvPr>
            <p:ph idx="4" type="subTitle"/>
          </p:nvPr>
        </p:nvSpPr>
        <p:spPr>
          <a:xfrm>
            <a:off x="373825" y="904513"/>
            <a:ext cx="342600" cy="339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4</a:t>
            </a:r>
            <a:endParaRPr/>
          </a:p>
        </p:txBody>
      </p:sp>
      <p:sp>
        <p:nvSpPr>
          <p:cNvPr id="635" name="Google Shape;635;g313afb385ee_0_52"/>
          <p:cNvSpPr txBox="1"/>
          <p:nvPr>
            <p:ph idx="4" type="subTitle"/>
          </p:nvPr>
        </p:nvSpPr>
        <p:spPr>
          <a:xfrm>
            <a:off x="319075" y="1502588"/>
            <a:ext cx="3881700" cy="1026900"/>
          </a:xfrm>
          <a:prstGeom prst="rect">
            <a:avLst/>
          </a:prstGeom>
          <a:noFill/>
          <a:ln cap="flat" cmpd="sng" w="19050">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en" sz="1100">
                <a:latin typeface="Heebo"/>
                <a:ea typeface="Heebo"/>
                <a:cs typeface="Heebo"/>
                <a:sym typeface="Heebo"/>
              </a:rPr>
              <a:t>Healthier Products Are Highly Price-Sensitive</a:t>
            </a:r>
            <a:endParaRPr b="1" sz="1100">
              <a:latin typeface="Heebo"/>
              <a:ea typeface="Heebo"/>
              <a:cs typeface="Heebo"/>
              <a:sym typeface="Heebo"/>
            </a:endParaRPr>
          </a:p>
          <a:p>
            <a:pPr indent="0" lvl="0" marL="0" rtl="0" algn="l">
              <a:lnSpc>
                <a:spcPct val="100000"/>
              </a:lnSpc>
              <a:spcBef>
                <a:spcPts val="0"/>
              </a:spcBef>
              <a:spcAft>
                <a:spcPts val="0"/>
              </a:spcAft>
              <a:buSzPts val="2400"/>
              <a:buNone/>
            </a:pPr>
            <a:r>
              <a:rPr lang="en" sz="1100"/>
              <a:t>Lower-income groups are more responsive to affordability improvements for healthier options.</a:t>
            </a:r>
            <a:endParaRPr sz="1100"/>
          </a:p>
          <a:p>
            <a:pPr indent="0" lvl="0" marL="0" rtl="0" algn="l">
              <a:lnSpc>
                <a:spcPct val="100000"/>
              </a:lnSpc>
              <a:spcBef>
                <a:spcPts val="0"/>
              </a:spcBef>
              <a:spcAft>
                <a:spcPts val="0"/>
              </a:spcAft>
              <a:buSzPts val="2400"/>
              <a:buNone/>
            </a:pPr>
            <a:r>
              <a:rPr lang="en" sz="1100"/>
              <a:t>Action: Focus on making healthier options affordable for low and moderate-income segments.</a:t>
            </a:r>
            <a:endParaRPr sz="1100"/>
          </a:p>
        </p:txBody>
      </p:sp>
      <p:pic>
        <p:nvPicPr>
          <p:cNvPr id="636" name="Google Shape;636;g313afb385ee_0_52"/>
          <p:cNvPicPr preferRelativeResize="0"/>
          <p:nvPr/>
        </p:nvPicPr>
        <p:blipFill rotWithShape="1">
          <a:blip r:embed="rId4">
            <a:alphaModFix/>
          </a:blip>
          <a:srcRect b="0" l="0" r="0" t="0"/>
          <a:stretch/>
        </p:blipFill>
        <p:spPr>
          <a:xfrm>
            <a:off x="4513925" y="724425"/>
            <a:ext cx="4630076" cy="3881300"/>
          </a:xfrm>
          <a:prstGeom prst="rect">
            <a:avLst/>
          </a:prstGeom>
          <a:noFill/>
          <a:ln>
            <a:noFill/>
          </a:ln>
        </p:spPr>
      </p:pic>
      <p:pic>
        <p:nvPicPr>
          <p:cNvPr id="637" name="Google Shape;637;g313afb385ee_0_52"/>
          <p:cNvPicPr preferRelativeResize="0"/>
          <p:nvPr/>
        </p:nvPicPr>
        <p:blipFill rotWithShape="1">
          <a:blip r:embed="rId5">
            <a:alphaModFix/>
          </a:blip>
          <a:srcRect b="0" l="0" r="0" t="46669"/>
          <a:stretch/>
        </p:blipFill>
        <p:spPr>
          <a:xfrm>
            <a:off x="7883575" y="151724"/>
            <a:ext cx="1195250" cy="375700"/>
          </a:xfrm>
          <a:prstGeom prst="rect">
            <a:avLst/>
          </a:prstGeom>
          <a:noFill/>
          <a:ln>
            <a:noFill/>
          </a:ln>
        </p:spPr>
      </p:pic>
      <p:sp>
        <p:nvSpPr>
          <p:cNvPr id="638" name="Google Shape;638;g313afb385ee_0_52"/>
          <p:cNvSpPr txBox="1"/>
          <p:nvPr>
            <p:ph idx="4" type="subTitle"/>
          </p:nvPr>
        </p:nvSpPr>
        <p:spPr>
          <a:xfrm>
            <a:off x="319075" y="3883100"/>
            <a:ext cx="3881700" cy="1121100"/>
          </a:xfrm>
          <a:prstGeom prst="rect">
            <a:avLst/>
          </a:prstGeom>
          <a:noFill/>
          <a:ln cap="flat" cmpd="sng" w="19050">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t/>
            </a:r>
            <a:endParaRPr sz="1100"/>
          </a:p>
          <a:p>
            <a:pPr indent="0" lvl="0" marL="0" rtl="0" algn="l">
              <a:lnSpc>
                <a:spcPct val="100000"/>
              </a:lnSpc>
              <a:spcBef>
                <a:spcPts val="0"/>
              </a:spcBef>
              <a:spcAft>
                <a:spcPts val="0"/>
              </a:spcAft>
              <a:buSzPts val="2400"/>
              <a:buNone/>
            </a:pPr>
            <a:r>
              <a:rPr b="1" lang="en" sz="1100">
                <a:latin typeface="Heebo"/>
                <a:ea typeface="Heebo"/>
                <a:cs typeface="Heebo"/>
                <a:sym typeface="Heebo"/>
              </a:rPr>
              <a:t>Higher Income Groups Are Less Sensitive to Price Changes</a:t>
            </a:r>
            <a:endParaRPr b="1" sz="1100">
              <a:latin typeface="Heebo"/>
              <a:ea typeface="Heebo"/>
              <a:cs typeface="Heebo"/>
              <a:sym typeface="Heebo"/>
            </a:endParaRPr>
          </a:p>
          <a:p>
            <a:pPr indent="0" lvl="0" marL="0" rtl="0" algn="l">
              <a:lnSpc>
                <a:spcPct val="100000"/>
              </a:lnSpc>
              <a:spcBef>
                <a:spcPts val="0"/>
              </a:spcBef>
              <a:spcAft>
                <a:spcPts val="0"/>
              </a:spcAft>
              <a:buSzPts val="2400"/>
              <a:buNone/>
            </a:pPr>
            <a:r>
              <a:rPr lang="en" sz="1100"/>
              <a:t>Higher income customers show minimal demand changes with price shifts.</a:t>
            </a:r>
            <a:endParaRPr sz="1100"/>
          </a:p>
          <a:p>
            <a:pPr indent="0" lvl="0" marL="0" rtl="0" algn="l">
              <a:lnSpc>
                <a:spcPct val="100000"/>
              </a:lnSpc>
              <a:spcBef>
                <a:spcPts val="0"/>
              </a:spcBef>
              <a:spcAft>
                <a:spcPts val="0"/>
              </a:spcAft>
              <a:buSzPts val="2400"/>
              <a:buNone/>
            </a:pPr>
            <a:r>
              <a:rPr lang="en" sz="1100"/>
              <a:t>Action: Target higher-income groups with premium pricing based on product value rather than affordability.</a:t>
            </a:r>
            <a:endParaRPr sz="1100"/>
          </a:p>
        </p:txBody>
      </p:sp>
      <p:sp>
        <p:nvSpPr>
          <p:cNvPr id="639" name="Google Shape;639;g313afb385ee_0_52"/>
          <p:cNvSpPr txBox="1"/>
          <p:nvPr>
            <p:ph idx="4" type="subTitle"/>
          </p:nvPr>
        </p:nvSpPr>
        <p:spPr>
          <a:xfrm>
            <a:off x="319075" y="2692850"/>
            <a:ext cx="3881700" cy="1026900"/>
          </a:xfrm>
          <a:prstGeom prst="rect">
            <a:avLst/>
          </a:prstGeom>
          <a:noFill/>
          <a:ln cap="flat" cmpd="sng" w="19050">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t/>
            </a:r>
            <a:endParaRPr sz="1100"/>
          </a:p>
          <a:p>
            <a:pPr indent="0" lvl="0" marL="0" rtl="0" algn="l">
              <a:lnSpc>
                <a:spcPct val="100000"/>
              </a:lnSpc>
              <a:spcBef>
                <a:spcPts val="0"/>
              </a:spcBef>
              <a:spcAft>
                <a:spcPts val="0"/>
              </a:spcAft>
              <a:buSzPts val="2400"/>
              <a:buNone/>
            </a:pPr>
            <a:r>
              <a:rPr b="1" lang="en" sz="1100">
                <a:latin typeface="Heebo"/>
                <a:ea typeface="Heebo"/>
                <a:cs typeface="Heebo"/>
                <a:sym typeface="Heebo"/>
              </a:rPr>
              <a:t>Not-Healthier Products Show Stable Demand</a:t>
            </a:r>
            <a:endParaRPr b="1" sz="1100">
              <a:latin typeface="Heebo"/>
              <a:ea typeface="Heebo"/>
              <a:cs typeface="Heebo"/>
              <a:sym typeface="Heebo"/>
            </a:endParaRPr>
          </a:p>
          <a:p>
            <a:pPr indent="0" lvl="0" marL="0" rtl="0" algn="l">
              <a:lnSpc>
                <a:spcPct val="100000"/>
              </a:lnSpc>
              <a:spcBef>
                <a:spcPts val="0"/>
              </a:spcBef>
              <a:spcAft>
                <a:spcPts val="0"/>
              </a:spcAft>
              <a:buSzPts val="2400"/>
              <a:buNone/>
            </a:pPr>
            <a:r>
              <a:rPr lang="en" sz="1100"/>
              <a:t>Sales of "not-healthier" products are less affected by price changes.</a:t>
            </a:r>
            <a:endParaRPr sz="1100"/>
          </a:p>
          <a:p>
            <a:pPr indent="0" lvl="0" marL="0" rtl="0" algn="l">
              <a:lnSpc>
                <a:spcPct val="100000"/>
              </a:lnSpc>
              <a:spcBef>
                <a:spcPts val="0"/>
              </a:spcBef>
              <a:spcAft>
                <a:spcPts val="0"/>
              </a:spcAft>
              <a:buSzPts val="2400"/>
              <a:buNone/>
            </a:pPr>
            <a:r>
              <a:rPr lang="en" sz="1100"/>
              <a:t>Action: Maintain stable pricing for these items, as discounts may not drive significant sales increases.</a:t>
            </a:r>
            <a:endParaRPr sz="1100"/>
          </a:p>
        </p:txBody>
      </p:sp>
      <p:sp>
        <p:nvSpPr>
          <p:cNvPr id="640" name="Google Shape;640;g313afb385ee_0_52"/>
          <p:cNvSpPr/>
          <p:nvPr/>
        </p:nvSpPr>
        <p:spPr>
          <a:xfrm rot="-6041209">
            <a:off x="7059585" y="4352651"/>
            <a:ext cx="1006253" cy="181985"/>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g313afb385ee_0_115"/>
          <p:cNvSpPr/>
          <p:nvPr/>
        </p:nvSpPr>
        <p:spPr>
          <a:xfrm>
            <a:off x="0" y="4357500"/>
            <a:ext cx="9144000" cy="821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
        <p:nvSpPr>
          <p:cNvPr id="646" name="Google Shape;646;g313afb385ee_0_115"/>
          <p:cNvSpPr/>
          <p:nvPr/>
        </p:nvSpPr>
        <p:spPr>
          <a:xfrm>
            <a:off x="8364400" y="0"/>
            <a:ext cx="8244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
        <p:nvSpPr>
          <p:cNvPr id="647" name="Google Shape;647;g313afb385ee_0_115"/>
          <p:cNvSpPr txBox="1"/>
          <p:nvPr>
            <p:ph type="title"/>
          </p:nvPr>
        </p:nvSpPr>
        <p:spPr>
          <a:xfrm>
            <a:off x="552625" y="227150"/>
            <a:ext cx="7187400" cy="53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2400"/>
              <a:t>RESEARCH OBJECTIVE</a:t>
            </a:r>
            <a:endParaRPr sz="2400"/>
          </a:p>
        </p:txBody>
      </p:sp>
      <p:sp>
        <p:nvSpPr>
          <p:cNvPr id="648" name="Google Shape;648;g313afb385ee_0_115"/>
          <p:cNvSpPr txBox="1"/>
          <p:nvPr>
            <p:ph idx="4" type="subTitle"/>
          </p:nvPr>
        </p:nvSpPr>
        <p:spPr>
          <a:xfrm>
            <a:off x="819875" y="741800"/>
            <a:ext cx="3993900" cy="681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Develop an Affordability Metric for Healthy Products</a:t>
            </a:r>
            <a:endParaRPr/>
          </a:p>
        </p:txBody>
      </p:sp>
      <p:sp>
        <p:nvSpPr>
          <p:cNvPr id="649" name="Google Shape;649;g313afb385ee_0_115"/>
          <p:cNvSpPr/>
          <p:nvPr/>
        </p:nvSpPr>
        <p:spPr>
          <a:xfrm>
            <a:off x="333075" y="799838"/>
            <a:ext cx="452100" cy="452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650" name="Google Shape;650;g313afb385ee_0_115"/>
          <p:cNvSpPr txBox="1"/>
          <p:nvPr>
            <p:ph idx="4" type="subTitle"/>
          </p:nvPr>
        </p:nvSpPr>
        <p:spPr>
          <a:xfrm>
            <a:off x="387825" y="912638"/>
            <a:ext cx="342600" cy="339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4</a:t>
            </a:r>
            <a:endParaRPr/>
          </a:p>
        </p:txBody>
      </p:sp>
      <p:sp>
        <p:nvSpPr>
          <p:cNvPr id="651" name="Google Shape;651;g313afb385ee_0_115"/>
          <p:cNvSpPr txBox="1"/>
          <p:nvPr>
            <p:ph idx="4" type="subTitle"/>
          </p:nvPr>
        </p:nvSpPr>
        <p:spPr>
          <a:xfrm>
            <a:off x="552625" y="1485938"/>
            <a:ext cx="3928200" cy="533400"/>
          </a:xfrm>
          <a:prstGeom prst="rect">
            <a:avLst/>
          </a:prstGeom>
          <a:noFill/>
          <a:ln cap="flat" cmpd="sng" w="19050">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sz="1100"/>
              <a:t>Affordability Gap: Lower-income households face greater affordability barriers, especially for healthier products.</a:t>
            </a:r>
            <a:endParaRPr sz="1100"/>
          </a:p>
        </p:txBody>
      </p:sp>
      <p:pic>
        <p:nvPicPr>
          <p:cNvPr id="652" name="Google Shape;652;g313afb385ee_0_115"/>
          <p:cNvPicPr preferRelativeResize="0"/>
          <p:nvPr/>
        </p:nvPicPr>
        <p:blipFill rotWithShape="1">
          <a:blip r:embed="rId4">
            <a:alphaModFix/>
          </a:blip>
          <a:srcRect b="3170" l="1620" r="-1619" t="-3170"/>
          <a:stretch/>
        </p:blipFill>
        <p:spPr>
          <a:xfrm>
            <a:off x="4572000" y="188412"/>
            <a:ext cx="4608800" cy="4888126"/>
          </a:xfrm>
          <a:prstGeom prst="rect">
            <a:avLst/>
          </a:prstGeom>
          <a:noFill/>
          <a:ln>
            <a:noFill/>
          </a:ln>
        </p:spPr>
      </p:pic>
      <p:pic>
        <p:nvPicPr>
          <p:cNvPr id="653" name="Google Shape;653;g313afb385ee_0_115"/>
          <p:cNvPicPr preferRelativeResize="0"/>
          <p:nvPr/>
        </p:nvPicPr>
        <p:blipFill rotWithShape="1">
          <a:blip r:embed="rId5">
            <a:alphaModFix/>
          </a:blip>
          <a:srcRect b="0" l="0" r="0" t="46669"/>
          <a:stretch/>
        </p:blipFill>
        <p:spPr>
          <a:xfrm>
            <a:off x="7867550" y="672025"/>
            <a:ext cx="953075" cy="299575"/>
          </a:xfrm>
          <a:prstGeom prst="rect">
            <a:avLst/>
          </a:prstGeom>
          <a:noFill/>
          <a:ln>
            <a:noFill/>
          </a:ln>
        </p:spPr>
      </p:pic>
      <p:sp>
        <p:nvSpPr>
          <p:cNvPr id="654" name="Google Shape;654;g313afb385ee_0_115"/>
          <p:cNvSpPr txBox="1"/>
          <p:nvPr>
            <p:ph idx="4" type="subTitle"/>
          </p:nvPr>
        </p:nvSpPr>
        <p:spPr>
          <a:xfrm>
            <a:off x="552625" y="2877250"/>
            <a:ext cx="3928200" cy="727800"/>
          </a:xfrm>
          <a:prstGeom prst="rect">
            <a:avLst/>
          </a:prstGeom>
          <a:noFill/>
          <a:ln cap="flat" cmpd="sng" w="19050">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t/>
            </a:r>
            <a:endParaRPr sz="1100"/>
          </a:p>
          <a:p>
            <a:pPr indent="0" lvl="0" marL="0" rtl="0" algn="l">
              <a:lnSpc>
                <a:spcPct val="100000"/>
              </a:lnSpc>
              <a:spcBef>
                <a:spcPts val="0"/>
              </a:spcBef>
              <a:spcAft>
                <a:spcPts val="0"/>
              </a:spcAft>
              <a:buSzPts val="2400"/>
              <a:buNone/>
            </a:pPr>
            <a:r>
              <a:t/>
            </a:r>
            <a:endParaRPr sz="1100"/>
          </a:p>
          <a:p>
            <a:pPr indent="0" lvl="0" marL="0" rtl="0" algn="l">
              <a:lnSpc>
                <a:spcPct val="100000"/>
              </a:lnSpc>
              <a:spcBef>
                <a:spcPts val="0"/>
              </a:spcBef>
              <a:spcAft>
                <a:spcPts val="0"/>
              </a:spcAft>
              <a:buSzPts val="2400"/>
              <a:buNone/>
            </a:pPr>
            <a:r>
              <a:rPr lang="en" sz="1100"/>
              <a:t>Targeted Impact: Adjusting affordability for healthier items could make a significant difference for price-sensitive, low-income segments.</a:t>
            </a:r>
            <a:endParaRPr sz="1100"/>
          </a:p>
        </p:txBody>
      </p:sp>
      <p:sp>
        <p:nvSpPr>
          <p:cNvPr id="655" name="Google Shape;655;g313afb385ee_0_115"/>
          <p:cNvSpPr txBox="1"/>
          <p:nvPr>
            <p:ph idx="4" type="subTitle"/>
          </p:nvPr>
        </p:nvSpPr>
        <p:spPr>
          <a:xfrm>
            <a:off x="552625" y="4462950"/>
            <a:ext cx="3928200" cy="610200"/>
          </a:xfrm>
          <a:prstGeom prst="rect">
            <a:avLst/>
          </a:prstGeom>
          <a:noFill/>
          <a:ln cap="flat" cmpd="sng" w="19050">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t/>
            </a:r>
            <a:endParaRPr sz="1100"/>
          </a:p>
          <a:p>
            <a:pPr indent="0" lvl="0" marL="0" rtl="0" algn="l">
              <a:lnSpc>
                <a:spcPct val="100000"/>
              </a:lnSpc>
              <a:spcBef>
                <a:spcPts val="0"/>
              </a:spcBef>
              <a:spcAft>
                <a:spcPts val="0"/>
              </a:spcAft>
              <a:buSzPts val="2400"/>
              <a:buNone/>
            </a:pPr>
            <a:r>
              <a:rPr lang="en" sz="1100"/>
              <a:t>Strategic Focus: Prioritize affordability initiatives for healthier options to increase accessibility and promote healthier choices among low-income consumers.</a:t>
            </a:r>
            <a:endParaRPr sz="1100"/>
          </a:p>
        </p:txBody>
      </p:sp>
      <p:sp>
        <p:nvSpPr>
          <p:cNvPr id="656" name="Google Shape;656;g313afb385ee_0_115"/>
          <p:cNvSpPr txBox="1"/>
          <p:nvPr>
            <p:ph idx="4" type="subTitle"/>
          </p:nvPr>
        </p:nvSpPr>
        <p:spPr>
          <a:xfrm>
            <a:off x="552625" y="3693488"/>
            <a:ext cx="3928200" cy="681000"/>
          </a:xfrm>
          <a:prstGeom prst="rect">
            <a:avLst/>
          </a:prstGeom>
          <a:noFill/>
          <a:ln cap="flat" cmpd="sng" w="19050">
            <a:solidFill>
              <a:srgbClr val="6AA84F"/>
            </a:solidFill>
            <a:prstDash val="solid"/>
            <a:round/>
            <a:headEnd len="sm" w="sm" type="none"/>
            <a:tailEnd len="sm" w="sm" type="none"/>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t/>
            </a:r>
            <a:endParaRPr sz="1100"/>
          </a:p>
          <a:p>
            <a:pPr indent="0" lvl="0" marL="0" rtl="0" algn="l">
              <a:lnSpc>
                <a:spcPct val="100000"/>
              </a:lnSpc>
              <a:spcBef>
                <a:spcPts val="0"/>
              </a:spcBef>
              <a:spcAft>
                <a:spcPts val="0"/>
              </a:spcAft>
              <a:buSzPts val="2400"/>
              <a:buNone/>
            </a:pPr>
            <a:r>
              <a:t/>
            </a:r>
            <a:endParaRPr sz="1100"/>
          </a:p>
          <a:p>
            <a:pPr indent="0" lvl="0" marL="0" rtl="0" algn="l">
              <a:lnSpc>
                <a:spcPct val="100000"/>
              </a:lnSpc>
              <a:spcBef>
                <a:spcPts val="0"/>
              </a:spcBef>
              <a:spcAft>
                <a:spcPts val="0"/>
              </a:spcAft>
              <a:buSzPts val="2400"/>
              <a:buNone/>
            </a:pPr>
            <a:r>
              <a:rPr lang="en" sz="1100"/>
              <a:t>Statistical Confidence: Both affordability trends are statistically significant (p &lt; 0.0001), with income being a meaningful factor in affordability perception.</a:t>
            </a:r>
            <a:endParaRPr sz="1100"/>
          </a:p>
        </p:txBody>
      </p:sp>
      <p:sp>
        <p:nvSpPr>
          <p:cNvPr id="657" name="Google Shape;657;g313afb385ee_0_115"/>
          <p:cNvSpPr txBox="1"/>
          <p:nvPr>
            <p:ph idx="4" type="subTitle"/>
          </p:nvPr>
        </p:nvSpPr>
        <p:spPr>
          <a:xfrm>
            <a:off x="552625" y="2107788"/>
            <a:ext cx="3928200" cy="681000"/>
          </a:xfrm>
          <a:prstGeom prst="rect">
            <a:avLst/>
          </a:prstGeom>
          <a:noFill/>
          <a:ln cap="flat" cmpd="sng" w="19050">
            <a:solidFill>
              <a:srgbClr val="6AA84F"/>
            </a:solidFill>
            <a:prstDash val="solid"/>
            <a:round/>
            <a:headEnd len="sm" w="sm" type="none"/>
            <a:tailEnd len="sm" w="sm" type="none"/>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t/>
            </a:r>
            <a:endParaRPr sz="1100"/>
          </a:p>
          <a:p>
            <a:pPr indent="0" lvl="0" marL="0" rtl="0" algn="l">
              <a:lnSpc>
                <a:spcPct val="100000"/>
              </a:lnSpc>
              <a:spcBef>
                <a:spcPts val="0"/>
              </a:spcBef>
              <a:spcAft>
                <a:spcPts val="0"/>
              </a:spcAft>
              <a:buSzPts val="2400"/>
              <a:buNone/>
            </a:pPr>
            <a:r>
              <a:t/>
            </a:r>
            <a:endParaRPr sz="1100"/>
          </a:p>
          <a:p>
            <a:pPr indent="0" lvl="0" marL="0" rtl="0" algn="l">
              <a:lnSpc>
                <a:spcPct val="100000"/>
              </a:lnSpc>
              <a:spcBef>
                <a:spcPts val="0"/>
              </a:spcBef>
              <a:spcAft>
                <a:spcPts val="0"/>
              </a:spcAft>
              <a:buSzPts val="2400"/>
              <a:buNone/>
            </a:pPr>
            <a:r>
              <a:rPr lang="en" sz="1100"/>
              <a:t>Steeper Affordability Slope: Healthier products show a sharper affordability improvement with income (slope: -5.075e-06) than not-healthier products (slope: -4.625e-06).</a:t>
            </a:r>
            <a:endParaRPr sz="11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g313afb385ee_0_153"/>
          <p:cNvSpPr/>
          <p:nvPr/>
        </p:nvSpPr>
        <p:spPr>
          <a:xfrm>
            <a:off x="948125" y="712688"/>
            <a:ext cx="1151100" cy="1151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663" name="Google Shape;663;g313afb385ee_0_153"/>
          <p:cNvSpPr txBox="1"/>
          <p:nvPr>
            <p:ph type="title"/>
          </p:nvPr>
        </p:nvSpPr>
        <p:spPr>
          <a:xfrm>
            <a:off x="857425" y="2696575"/>
            <a:ext cx="4555500" cy="166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GROWTH STRATEGY</a:t>
            </a:r>
            <a:endParaRPr/>
          </a:p>
        </p:txBody>
      </p:sp>
      <p:sp>
        <p:nvSpPr>
          <p:cNvPr id="664" name="Google Shape;664;g313afb385ee_0_153"/>
          <p:cNvSpPr txBox="1"/>
          <p:nvPr>
            <p:ph idx="2" type="title"/>
          </p:nvPr>
        </p:nvSpPr>
        <p:spPr>
          <a:xfrm>
            <a:off x="857425" y="867363"/>
            <a:ext cx="1332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04</a:t>
            </a:r>
            <a:endParaRPr/>
          </a:p>
        </p:txBody>
      </p:sp>
      <p:sp>
        <p:nvSpPr>
          <p:cNvPr id="665" name="Google Shape;665;g313afb385ee_0_153"/>
          <p:cNvSpPr/>
          <p:nvPr/>
        </p:nvSpPr>
        <p:spPr>
          <a:xfrm flipH="1">
            <a:off x="8605400" y="0"/>
            <a:ext cx="487200" cy="5143500"/>
          </a:xfrm>
          <a:prstGeom prst="parallelogram">
            <a:avLst>
              <a:gd fmla="val 25000"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cxnSp>
        <p:nvCxnSpPr>
          <p:cNvPr id="666" name="Google Shape;666;g313afb385ee_0_153"/>
          <p:cNvCxnSpPr/>
          <p:nvPr/>
        </p:nvCxnSpPr>
        <p:spPr>
          <a:xfrm>
            <a:off x="713225" y="2375263"/>
            <a:ext cx="4555500" cy="0"/>
          </a:xfrm>
          <a:prstGeom prst="straightConnector1">
            <a:avLst/>
          </a:prstGeom>
          <a:noFill/>
          <a:ln cap="flat" cmpd="sng" w="19050">
            <a:solidFill>
              <a:schemeClr val="dk2"/>
            </a:solidFill>
            <a:prstDash val="dot"/>
            <a:round/>
            <a:headEnd len="sm" w="sm" type="none"/>
            <a:tailEnd len="sm" w="sm" type="none"/>
          </a:ln>
        </p:spPr>
      </p:cxnSp>
      <p:pic>
        <p:nvPicPr>
          <p:cNvPr id="667" name="Google Shape;667;g313afb385ee_0_153"/>
          <p:cNvPicPr preferRelativeResize="0"/>
          <p:nvPr/>
        </p:nvPicPr>
        <p:blipFill rotWithShape="1">
          <a:blip r:embed="rId3">
            <a:alphaModFix/>
          </a:blip>
          <a:srcRect b="0" l="0" r="0" t="0"/>
          <a:stretch/>
        </p:blipFill>
        <p:spPr>
          <a:xfrm>
            <a:off x="6447175" y="2250300"/>
            <a:ext cx="2696825" cy="2893199"/>
          </a:xfrm>
          <a:prstGeom prst="rect">
            <a:avLst/>
          </a:prstGeom>
          <a:noFill/>
          <a:ln>
            <a:noFill/>
          </a:ln>
          <a:effectLst>
            <a:outerShdw blurRad="57150" rotWithShape="0" algn="bl" dir="1200000" dist="66675">
              <a:srgbClr val="000000">
                <a:alpha val="49803"/>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g3142027cf4f_3_67"/>
          <p:cNvSpPr/>
          <p:nvPr/>
        </p:nvSpPr>
        <p:spPr>
          <a:xfrm>
            <a:off x="0" y="4357500"/>
            <a:ext cx="9144000" cy="821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
        <p:nvSpPr>
          <p:cNvPr id="673" name="Google Shape;673;g3142027cf4f_3_67"/>
          <p:cNvSpPr txBox="1"/>
          <p:nvPr>
            <p:ph type="title"/>
          </p:nvPr>
        </p:nvSpPr>
        <p:spPr>
          <a:xfrm>
            <a:off x="430200" y="2389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Health Strategy for </a:t>
            </a:r>
            <a:endParaRPr/>
          </a:p>
        </p:txBody>
      </p:sp>
      <p:sp>
        <p:nvSpPr>
          <p:cNvPr id="674" name="Google Shape;674;g3142027cf4f_3_67"/>
          <p:cNvSpPr txBox="1"/>
          <p:nvPr>
            <p:ph idx="1" type="subTitle"/>
          </p:nvPr>
        </p:nvSpPr>
        <p:spPr>
          <a:xfrm>
            <a:off x="430200" y="811625"/>
            <a:ext cx="2502000" cy="2667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p:txBody>
      </p:sp>
      <p:sp>
        <p:nvSpPr>
          <p:cNvPr id="675" name="Google Shape;675;g3142027cf4f_3_67"/>
          <p:cNvSpPr txBox="1"/>
          <p:nvPr>
            <p:ph idx="1" type="subTitle"/>
          </p:nvPr>
        </p:nvSpPr>
        <p:spPr>
          <a:xfrm>
            <a:off x="3015700" y="1507225"/>
            <a:ext cx="2091000" cy="237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p:txBody>
      </p:sp>
      <p:sp>
        <p:nvSpPr>
          <p:cNvPr id="676" name="Google Shape;676;g3142027cf4f_3_67"/>
          <p:cNvSpPr txBox="1"/>
          <p:nvPr/>
        </p:nvSpPr>
        <p:spPr>
          <a:xfrm>
            <a:off x="363675" y="3740875"/>
            <a:ext cx="37968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Hind"/>
              <a:ea typeface="Hind"/>
              <a:cs typeface="Hind"/>
              <a:sym typeface="Hind"/>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7" name="Google Shape;677;g3142027cf4f_3_67"/>
          <p:cNvPicPr preferRelativeResize="0"/>
          <p:nvPr/>
        </p:nvPicPr>
        <p:blipFill rotWithShape="1">
          <a:blip r:embed="rId3">
            <a:alphaModFix/>
          </a:blip>
          <a:srcRect b="26513" l="0" r="0" t="0"/>
          <a:stretch/>
        </p:blipFill>
        <p:spPr>
          <a:xfrm>
            <a:off x="3860300" y="238925"/>
            <a:ext cx="1943200" cy="572700"/>
          </a:xfrm>
          <a:prstGeom prst="rect">
            <a:avLst/>
          </a:prstGeom>
          <a:noFill/>
          <a:ln>
            <a:noFill/>
          </a:ln>
        </p:spPr>
      </p:pic>
      <p:sp>
        <p:nvSpPr>
          <p:cNvPr id="678" name="Google Shape;678;g3142027cf4f_3_67"/>
          <p:cNvSpPr txBox="1"/>
          <p:nvPr/>
        </p:nvSpPr>
        <p:spPr>
          <a:xfrm>
            <a:off x="297600" y="1484600"/>
            <a:ext cx="2675700" cy="18471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Hind"/>
                <a:ea typeface="Hind"/>
                <a:cs typeface="Hind"/>
                <a:sym typeface="Hind"/>
              </a:rPr>
              <a:t>Data Insight: Healthier products show higher affordability sensitivity across </a:t>
            </a:r>
            <a:r>
              <a:rPr b="1" i="0" lang="en" sz="1200" u="none" cap="none" strike="noStrike">
                <a:solidFill>
                  <a:schemeClr val="dk2"/>
                </a:solidFill>
                <a:latin typeface="Hind"/>
                <a:ea typeface="Hind"/>
                <a:cs typeface="Hind"/>
                <a:sym typeface="Hind"/>
              </a:rPr>
              <a:t>low- to moderate-income households</a:t>
            </a:r>
            <a:endParaRPr b="1" i="0" sz="1200" u="none" cap="none" strike="noStrike">
              <a:solidFill>
                <a:schemeClr val="dk1"/>
              </a:solidFill>
              <a:latin typeface="Hind"/>
              <a:ea typeface="Hind"/>
              <a:cs typeface="Hind"/>
              <a:sym typeface="Hind"/>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Hind"/>
              <a:ea typeface="Hind"/>
              <a:cs typeface="Hind"/>
              <a:sym typeface="Hind"/>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Hind"/>
                <a:ea typeface="Hind"/>
                <a:cs typeface="Hind"/>
                <a:sym typeface="Hind"/>
              </a:rPr>
              <a:t>Action: Adjust prices to </a:t>
            </a:r>
            <a:r>
              <a:rPr b="1" i="0" lang="en" sz="1200" u="none" cap="none" strike="noStrike">
                <a:solidFill>
                  <a:srgbClr val="6AA84F"/>
                </a:solidFill>
                <a:latin typeface="Hind"/>
                <a:ea typeface="Hind"/>
                <a:cs typeface="Hind"/>
                <a:sym typeface="Hind"/>
              </a:rPr>
              <a:t>target a PIR of -0.3 for low-income and -0.1</a:t>
            </a:r>
            <a:r>
              <a:rPr b="0" i="0" lang="en" sz="1200" u="none" cap="none" strike="noStrike">
                <a:solidFill>
                  <a:srgbClr val="6AA84F"/>
                </a:solidFill>
                <a:latin typeface="Hind"/>
                <a:ea typeface="Hind"/>
                <a:cs typeface="Hind"/>
                <a:sym typeface="Hind"/>
              </a:rPr>
              <a:t> </a:t>
            </a:r>
            <a:r>
              <a:rPr b="0" i="0" lang="en" sz="1200" u="none" cap="none" strike="noStrike">
                <a:solidFill>
                  <a:schemeClr val="dk1"/>
                </a:solidFill>
                <a:latin typeface="Hind"/>
                <a:ea typeface="Hind"/>
                <a:cs typeface="Hind"/>
                <a:sym typeface="Hind"/>
              </a:rPr>
              <a:t>for moderate-income groups, aiming to boost sales conversion by 15-20%</a:t>
            </a:r>
            <a:endParaRPr b="0" i="0" sz="1400" u="none" cap="none" strike="noStrike">
              <a:solidFill>
                <a:srgbClr val="000000"/>
              </a:solidFill>
              <a:latin typeface="Arial"/>
              <a:ea typeface="Arial"/>
              <a:cs typeface="Arial"/>
              <a:sym typeface="Arial"/>
            </a:endParaRPr>
          </a:p>
        </p:txBody>
      </p:sp>
      <p:sp>
        <p:nvSpPr>
          <p:cNvPr id="679" name="Google Shape;679;g3142027cf4f_3_67"/>
          <p:cNvSpPr/>
          <p:nvPr/>
        </p:nvSpPr>
        <p:spPr>
          <a:xfrm>
            <a:off x="297600" y="990475"/>
            <a:ext cx="2675700" cy="5142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
        <p:nvSpPr>
          <p:cNvPr id="680" name="Google Shape;680;g3142027cf4f_3_67"/>
          <p:cNvSpPr txBox="1"/>
          <p:nvPr/>
        </p:nvSpPr>
        <p:spPr>
          <a:xfrm>
            <a:off x="343350" y="970525"/>
            <a:ext cx="26757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Hind"/>
                <a:ea typeface="Hind"/>
                <a:cs typeface="Hind"/>
                <a:sym typeface="Hind"/>
              </a:rPr>
              <a:t>Focus on Affordability for Key Income Segments</a:t>
            </a:r>
            <a:endParaRPr b="0" i="0" sz="1400" u="none" cap="none" strike="noStrike">
              <a:solidFill>
                <a:srgbClr val="000000"/>
              </a:solidFill>
              <a:latin typeface="Arial"/>
              <a:ea typeface="Arial"/>
              <a:cs typeface="Arial"/>
              <a:sym typeface="Arial"/>
            </a:endParaRPr>
          </a:p>
        </p:txBody>
      </p:sp>
      <p:sp>
        <p:nvSpPr>
          <p:cNvPr id="681" name="Google Shape;681;g3142027cf4f_3_67"/>
          <p:cNvSpPr txBox="1"/>
          <p:nvPr/>
        </p:nvSpPr>
        <p:spPr>
          <a:xfrm>
            <a:off x="3126463" y="1506950"/>
            <a:ext cx="2675700" cy="18330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Hind"/>
                <a:ea typeface="Hind"/>
                <a:cs typeface="Hind"/>
                <a:sym typeface="Hind"/>
              </a:rPr>
              <a:t>Data Insight: Promotions on healthier products in the </a:t>
            </a:r>
            <a:r>
              <a:rPr b="1" i="0" lang="en" sz="1200" u="none" cap="none" strike="noStrike">
                <a:solidFill>
                  <a:schemeClr val="dk2"/>
                </a:solidFill>
                <a:latin typeface="Hind"/>
                <a:ea typeface="Hind"/>
                <a:cs typeface="Hind"/>
                <a:sym typeface="Hind"/>
              </a:rPr>
              <a:t>moderate-income bracket</a:t>
            </a:r>
            <a:r>
              <a:rPr b="0" i="0" lang="en" sz="1200" u="none" cap="none" strike="noStrike">
                <a:solidFill>
                  <a:schemeClr val="dk1"/>
                </a:solidFill>
                <a:latin typeface="Hind"/>
                <a:ea typeface="Hind"/>
                <a:cs typeface="Hind"/>
                <a:sym typeface="Hind"/>
              </a:rPr>
              <a:t> increase basket size and sales</a:t>
            </a:r>
            <a:endParaRPr b="0" i="0" sz="1200" u="none" cap="none" strike="noStrike">
              <a:solidFill>
                <a:schemeClr val="dk1"/>
              </a:solidFill>
              <a:latin typeface="Hind"/>
              <a:ea typeface="Hind"/>
              <a:cs typeface="Hind"/>
              <a:sym typeface="Hind"/>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Hind"/>
              <a:ea typeface="Hind"/>
              <a:cs typeface="Hind"/>
              <a:sym typeface="Hind"/>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Hind"/>
                <a:ea typeface="Hind"/>
                <a:cs typeface="Hind"/>
                <a:sym typeface="Hind"/>
              </a:rPr>
              <a:t>Action: Offer targeted discounts on </a:t>
            </a:r>
            <a:r>
              <a:rPr b="1" i="0" lang="en" sz="1200" u="none" cap="none" strike="noStrike">
                <a:solidFill>
                  <a:srgbClr val="6AA84F"/>
                </a:solidFill>
                <a:latin typeface="Hind"/>
                <a:ea typeface="Hind"/>
                <a:cs typeface="Hind"/>
                <a:sym typeface="Hind"/>
              </a:rPr>
              <a:t>popular healthy items for middle-income</a:t>
            </a:r>
            <a:r>
              <a:rPr b="0" i="0" lang="en" sz="1200" u="none" cap="none" strike="noStrike">
                <a:solidFill>
                  <a:schemeClr val="dk1"/>
                </a:solidFill>
                <a:latin typeface="Hind"/>
                <a:ea typeface="Hind"/>
                <a:cs typeface="Hind"/>
                <a:sym typeface="Hind"/>
              </a:rPr>
              <a:t> customers to increase sales by 12-15% per campaign</a:t>
            </a:r>
            <a:endParaRPr b="0" i="0" sz="1400" u="none" cap="none" strike="noStrike">
              <a:solidFill>
                <a:schemeClr val="dk1"/>
              </a:solidFill>
              <a:latin typeface="Heebo"/>
              <a:ea typeface="Heebo"/>
              <a:cs typeface="Heebo"/>
              <a:sym typeface="Heebo"/>
            </a:endParaRPr>
          </a:p>
        </p:txBody>
      </p:sp>
      <p:sp>
        <p:nvSpPr>
          <p:cNvPr id="682" name="Google Shape;682;g3142027cf4f_3_67"/>
          <p:cNvSpPr txBox="1"/>
          <p:nvPr/>
        </p:nvSpPr>
        <p:spPr>
          <a:xfrm>
            <a:off x="5955350" y="1485000"/>
            <a:ext cx="2850000" cy="18471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Hind"/>
                <a:ea typeface="Hind"/>
                <a:cs typeface="Hind"/>
                <a:sym typeface="Hind"/>
              </a:rPr>
              <a:t>Data Insight: Healthier options with </a:t>
            </a:r>
            <a:r>
              <a:rPr b="1" i="0" lang="en" sz="1200" u="none" cap="none" strike="noStrike">
                <a:solidFill>
                  <a:schemeClr val="dk2"/>
                </a:solidFill>
                <a:latin typeface="Hind"/>
                <a:ea typeface="Hind"/>
                <a:cs typeface="Hind"/>
                <a:sym typeface="Hind"/>
              </a:rPr>
              <a:t>PIR below -0.3 see 20% higher volume</a:t>
            </a:r>
            <a:r>
              <a:rPr b="0" i="0" lang="en" sz="1200" u="none" cap="none" strike="noStrike">
                <a:solidFill>
                  <a:schemeClr val="dk2"/>
                </a:solidFill>
                <a:latin typeface="Hind"/>
                <a:ea typeface="Hind"/>
                <a:cs typeface="Hind"/>
                <a:sym typeface="Hind"/>
              </a:rPr>
              <a:t> </a:t>
            </a:r>
            <a:r>
              <a:rPr b="0" i="0" lang="en" sz="1200" u="none" cap="none" strike="noStrike">
                <a:solidFill>
                  <a:schemeClr val="dk1"/>
                </a:solidFill>
                <a:latin typeface="Hind"/>
                <a:ea typeface="Hind"/>
                <a:cs typeface="Hind"/>
                <a:sym typeface="Hind"/>
              </a:rPr>
              <a:t>growth in lower-income segments</a:t>
            </a:r>
            <a:endParaRPr b="0" i="0" sz="1200" u="none" cap="none" strike="noStrike">
              <a:solidFill>
                <a:schemeClr val="dk1"/>
              </a:solidFill>
              <a:latin typeface="Hind"/>
              <a:ea typeface="Hind"/>
              <a:cs typeface="Hind"/>
              <a:sym typeface="Hind"/>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Hind"/>
              <a:ea typeface="Hind"/>
              <a:cs typeface="Hind"/>
              <a:sym typeface="Hind"/>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Hind"/>
                <a:ea typeface="Hind"/>
                <a:cs typeface="Hind"/>
                <a:sym typeface="Hind"/>
              </a:rPr>
              <a:t>Action: Prioritize stocking of </a:t>
            </a:r>
            <a:r>
              <a:rPr b="1" i="0" lang="en" sz="1200" u="none" cap="none" strike="noStrike">
                <a:solidFill>
                  <a:srgbClr val="6AA84F"/>
                </a:solidFill>
                <a:latin typeface="Hind"/>
                <a:ea typeface="Hind"/>
                <a:cs typeface="Hind"/>
                <a:sym typeface="Hind"/>
              </a:rPr>
              <a:t>high-demand, low-PIR healthy</a:t>
            </a:r>
            <a:r>
              <a:rPr b="1" i="0" lang="en" sz="1200" u="none" cap="none" strike="noStrike">
                <a:solidFill>
                  <a:schemeClr val="dk1"/>
                </a:solidFill>
                <a:latin typeface="Hind"/>
                <a:ea typeface="Hind"/>
                <a:cs typeface="Hind"/>
                <a:sym typeface="Hind"/>
              </a:rPr>
              <a:t> products to capture an estimated 10% uplift</a:t>
            </a:r>
            <a:r>
              <a:rPr b="0" i="0" lang="en" sz="1200" u="none" cap="none" strike="noStrike">
                <a:solidFill>
                  <a:schemeClr val="dk1"/>
                </a:solidFill>
                <a:latin typeface="Hind"/>
                <a:ea typeface="Hind"/>
                <a:cs typeface="Hind"/>
                <a:sym typeface="Hind"/>
              </a:rPr>
              <a:t> in sales within </a:t>
            </a:r>
            <a:r>
              <a:rPr b="1" i="0" lang="en" sz="1200" u="none" cap="none" strike="noStrike">
                <a:solidFill>
                  <a:srgbClr val="6AA84F"/>
                </a:solidFill>
                <a:latin typeface="Hind"/>
                <a:ea typeface="Hind"/>
                <a:cs typeface="Hind"/>
                <a:sym typeface="Hind"/>
              </a:rPr>
              <a:t>low-income households</a:t>
            </a:r>
            <a:endParaRPr b="0" i="0" sz="1100" u="none" cap="none" strike="noStrike">
              <a:solidFill>
                <a:schemeClr val="dk1"/>
              </a:solidFill>
              <a:latin typeface="Heebo Medium"/>
              <a:ea typeface="Heebo Medium"/>
              <a:cs typeface="Heebo Medium"/>
              <a:sym typeface="Heebo Medium"/>
            </a:endParaRPr>
          </a:p>
        </p:txBody>
      </p:sp>
      <p:sp>
        <p:nvSpPr>
          <p:cNvPr id="683" name="Google Shape;683;g3142027cf4f_3_67"/>
          <p:cNvSpPr/>
          <p:nvPr/>
        </p:nvSpPr>
        <p:spPr>
          <a:xfrm>
            <a:off x="5955350" y="1010425"/>
            <a:ext cx="2850000" cy="5142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
        <p:nvSpPr>
          <p:cNvPr id="684" name="Google Shape;684;g3142027cf4f_3_67"/>
          <p:cNvSpPr txBox="1"/>
          <p:nvPr/>
        </p:nvSpPr>
        <p:spPr>
          <a:xfrm>
            <a:off x="6233200" y="990463"/>
            <a:ext cx="21279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Hind"/>
                <a:ea typeface="Hind"/>
                <a:cs typeface="Hind"/>
                <a:sym typeface="Hind"/>
              </a:rPr>
              <a:t>Refine Product Mix to Align with Affordability Sensitivity</a:t>
            </a:r>
            <a:endParaRPr b="0" i="0" sz="1300" u="none" cap="none" strike="noStrike">
              <a:solidFill>
                <a:schemeClr val="dk1"/>
              </a:solidFill>
              <a:latin typeface="Heebo Medium"/>
              <a:ea typeface="Heebo Medium"/>
              <a:cs typeface="Heebo Medium"/>
              <a:sym typeface="Heebo Medium"/>
            </a:endParaRPr>
          </a:p>
        </p:txBody>
      </p:sp>
      <p:sp>
        <p:nvSpPr>
          <p:cNvPr id="685" name="Google Shape;685;g3142027cf4f_3_67"/>
          <p:cNvSpPr txBox="1"/>
          <p:nvPr/>
        </p:nvSpPr>
        <p:spPr>
          <a:xfrm>
            <a:off x="5560538" y="3899438"/>
            <a:ext cx="1821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g3142027cf4f_3_67"/>
          <p:cNvSpPr txBox="1"/>
          <p:nvPr/>
        </p:nvSpPr>
        <p:spPr>
          <a:xfrm>
            <a:off x="297600" y="4035300"/>
            <a:ext cx="4208100" cy="7389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Hind"/>
                <a:ea typeface="Hind"/>
                <a:cs typeface="Hind"/>
                <a:sym typeface="Hind"/>
              </a:rPr>
              <a:t>Objective: Attract 5% new customers in lower-income segments within 6 months by positioning The Good Grocer as the go-to for affordable, healthy food</a:t>
            </a:r>
            <a:endParaRPr b="0" i="0" sz="1200" u="none" cap="none" strike="noStrike">
              <a:solidFill>
                <a:schemeClr val="dk1"/>
              </a:solidFill>
              <a:latin typeface="Hind"/>
              <a:ea typeface="Hind"/>
              <a:cs typeface="Hind"/>
              <a:sym typeface="Hind"/>
            </a:endParaRPr>
          </a:p>
        </p:txBody>
      </p:sp>
      <p:sp>
        <p:nvSpPr>
          <p:cNvPr id="687" name="Google Shape;687;g3142027cf4f_3_67"/>
          <p:cNvSpPr/>
          <p:nvPr/>
        </p:nvSpPr>
        <p:spPr>
          <a:xfrm>
            <a:off x="297600" y="3521275"/>
            <a:ext cx="4208100" cy="5142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
        <p:nvSpPr>
          <p:cNvPr id="688" name="Google Shape;688;g3142027cf4f_3_67"/>
          <p:cNvSpPr txBox="1"/>
          <p:nvPr/>
        </p:nvSpPr>
        <p:spPr>
          <a:xfrm>
            <a:off x="510025" y="3501325"/>
            <a:ext cx="37227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Hind"/>
                <a:ea typeface="Hind"/>
                <a:cs typeface="Hind"/>
                <a:sym typeface="Hind"/>
              </a:rPr>
              <a:t>Expand Customer Base with Affordability as a Differentiator</a:t>
            </a:r>
            <a:endParaRPr b="0" i="0" sz="1300" u="none" cap="none" strike="noStrike">
              <a:solidFill>
                <a:schemeClr val="dk1"/>
              </a:solidFill>
              <a:latin typeface="Heebo Medium"/>
              <a:ea typeface="Heebo Medium"/>
              <a:cs typeface="Heebo Medium"/>
              <a:sym typeface="Heebo Medium"/>
            </a:endParaRPr>
          </a:p>
        </p:txBody>
      </p:sp>
      <p:sp>
        <p:nvSpPr>
          <p:cNvPr id="689" name="Google Shape;689;g3142027cf4f_3_67"/>
          <p:cNvSpPr txBox="1"/>
          <p:nvPr/>
        </p:nvSpPr>
        <p:spPr>
          <a:xfrm>
            <a:off x="4712800" y="4035300"/>
            <a:ext cx="4092600" cy="7389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Hind"/>
                <a:ea typeface="Hind"/>
                <a:cs typeface="Hind"/>
                <a:sym typeface="Hind"/>
              </a:rPr>
              <a:t>Objective: Attract 5% new customers in lower-income segments within 6 months by positioning The Good Grocer as the go-to for affordable, healthy food</a:t>
            </a:r>
            <a:endParaRPr b="0" i="0" sz="1200" u="none" cap="none" strike="noStrike">
              <a:solidFill>
                <a:schemeClr val="dk1"/>
              </a:solidFill>
              <a:latin typeface="Hind"/>
              <a:ea typeface="Hind"/>
              <a:cs typeface="Hind"/>
              <a:sym typeface="Hind"/>
            </a:endParaRPr>
          </a:p>
        </p:txBody>
      </p:sp>
      <p:sp>
        <p:nvSpPr>
          <p:cNvPr id="690" name="Google Shape;690;g3142027cf4f_3_67"/>
          <p:cNvSpPr/>
          <p:nvPr/>
        </p:nvSpPr>
        <p:spPr>
          <a:xfrm>
            <a:off x="3126475" y="990475"/>
            <a:ext cx="2675700" cy="5142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
        <p:nvSpPr>
          <p:cNvPr id="691" name="Google Shape;691;g3142027cf4f_3_67"/>
          <p:cNvSpPr/>
          <p:nvPr/>
        </p:nvSpPr>
        <p:spPr>
          <a:xfrm>
            <a:off x="4712800" y="3496300"/>
            <a:ext cx="4092600" cy="5142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
        <p:nvSpPr>
          <p:cNvPr id="692" name="Google Shape;692;g3142027cf4f_3_67"/>
          <p:cNvSpPr txBox="1"/>
          <p:nvPr/>
        </p:nvSpPr>
        <p:spPr>
          <a:xfrm>
            <a:off x="3553825" y="970525"/>
            <a:ext cx="18210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Hind"/>
                <a:ea typeface="Hind"/>
                <a:cs typeface="Hind"/>
                <a:sym typeface="Hind"/>
              </a:rPr>
              <a:t>Strategic Promotions for Incremental Sales</a:t>
            </a:r>
            <a:endParaRPr b="0" i="0" sz="1300" u="none" cap="none" strike="noStrike">
              <a:solidFill>
                <a:schemeClr val="dk1"/>
              </a:solidFill>
              <a:latin typeface="Heebo Medium"/>
              <a:ea typeface="Heebo Medium"/>
              <a:cs typeface="Heebo Medium"/>
              <a:sym typeface="Heebo Medium"/>
            </a:endParaRPr>
          </a:p>
        </p:txBody>
      </p:sp>
      <p:sp>
        <p:nvSpPr>
          <p:cNvPr id="693" name="Google Shape;693;g3142027cf4f_3_67"/>
          <p:cNvSpPr txBox="1"/>
          <p:nvPr/>
        </p:nvSpPr>
        <p:spPr>
          <a:xfrm>
            <a:off x="5284200" y="3501325"/>
            <a:ext cx="28500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Hind"/>
                <a:ea typeface="Hind"/>
                <a:cs typeface="Hind"/>
                <a:sym typeface="Hind"/>
              </a:rPr>
              <a:t>Utilize Predictive Pricing for Competitive Positioning</a:t>
            </a:r>
            <a:endParaRPr b="0" i="0" sz="1300" u="none" cap="none" strike="noStrike">
              <a:solidFill>
                <a:schemeClr val="dk1"/>
              </a:solidFill>
              <a:latin typeface="Heebo Medium"/>
              <a:ea typeface="Heebo Medium"/>
              <a:cs typeface="Heebo Medium"/>
              <a:sym typeface="Heebo Medium"/>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g3142027cf4f_2_83"/>
          <p:cNvSpPr/>
          <p:nvPr/>
        </p:nvSpPr>
        <p:spPr>
          <a:xfrm>
            <a:off x="0" y="4357500"/>
            <a:ext cx="9144000" cy="821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
        <p:nvSpPr>
          <p:cNvPr id="699" name="Google Shape;699;g3142027cf4f_2_83"/>
          <p:cNvSpPr txBox="1"/>
          <p:nvPr>
            <p:ph type="title"/>
          </p:nvPr>
        </p:nvSpPr>
        <p:spPr>
          <a:xfrm>
            <a:off x="617875" y="176125"/>
            <a:ext cx="8108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000">
                <a:latin typeface="Arial"/>
                <a:ea typeface="Arial"/>
                <a:cs typeface="Arial"/>
                <a:sym typeface="Arial"/>
              </a:rPr>
              <a:t>Leverage High Contribution, Low-Margin Items as Traffic Drivers</a:t>
            </a:r>
            <a:endParaRPr sz="2000"/>
          </a:p>
        </p:txBody>
      </p:sp>
      <p:sp>
        <p:nvSpPr>
          <p:cNvPr id="700" name="Google Shape;700;g3142027cf4f_2_83"/>
          <p:cNvSpPr txBox="1"/>
          <p:nvPr>
            <p:ph idx="1" type="subTitle"/>
          </p:nvPr>
        </p:nvSpPr>
        <p:spPr>
          <a:xfrm>
            <a:off x="567300" y="3632650"/>
            <a:ext cx="8009700" cy="1198500"/>
          </a:xfrm>
          <a:prstGeom prst="rect">
            <a:avLst/>
          </a:prstGeom>
          <a:noFill/>
          <a:ln cap="flat" cmpd="sng" w="19050">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b="1" lang="en" sz="1100">
                <a:latin typeface="Arial"/>
                <a:ea typeface="Arial"/>
                <a:cs typeface="Arial"/>
                <a:sym typeface="Arial"/>
              </a:rPr>
              <a:t>Use high-contribution, low-margin items like rotisserie chicken to attract price-sensitive customers who prioritize affordability.</a:t>
            </a:r>
            <a:endParaRPr b="1" sz="1100">
              <a:latin typeface="Arial"/>
              <a:ea typeface="Arial"/>
              <a:cs typeface="Arial"/>
              <a:sym typeface="Arial"/>
            </a:endParaRPr>
          </a:p>
          <a:p>
            <a:pPr indent="0" lvl="0" marL="0" rtl="0" algn="ctr">
              <a:lnSpc>
                <a:spcPct val="100000"/>
              </a:lnSpc>
              <a:spcBef>
                <a:spcPts val="0"/>
              </a:spcBef>
              <a:spcAft>
                <a:spcPts val="0"/>
              </a:spcAft>
              <a:buSzPts val="1200"/>
              <a:buNone/>
            </a:pPr>
            <a:r>
              <a:t/>
            </a:r>
            <a:endParaRPr b="1" sz="1100">
              <a:latin typeface="Arial"/>
              <a:ea typeface="Arial"/>
              <a:cs typeface="Arial"/>
              <a:sym typeface="Arial"/>
            </a:endParaRPr>
          </a:p>
          <a:p>
            <a:pPr indent="0" lvl="0" marL="0" rtl="0" algn="ctr">
              <a:lnSpc>
                <a:spcPct val="100000"/>
              </a:lnSpc>
              <a:spcBef>
                <a:spcPts val="0"/>
              </a:spcBef>
              <a:spcAft>
                <a:spcPts val="0"/>
              </a:spcAft>
              <a:buSzPts val="1200"/>
              <a:buNone/>
            </a:pPr>
            <a:r>
              <a:rPr b="1" lang="en" sz="1100">
                <a:latin typeface="Arial"/>
                <a:ea typeface="Arial"/>
                <a:cs typeface="Arial"/>
                <a:sym typeface="Arial"/>
              </a:rPr>
              <a:t>Promote these items as “value deals” through in-store signage, digital ads, and weekly circulars.</a:t>
            </a:r>
            <a:endParaRPr b="1" sz="1100">
              <a:latin typeface="Arial"/>
              <a:ea typeface="Arial"/>
              <a:cs typeface="Arial"/>
              <a:sym typeface="Arial"/>
            </a:endParaRPr>
          </a:p>
          <a:p>
            <a:pPr indent="0" lvl="0" marL="0" rtl="0" algn="ctr">
              <a:lnSpc>
                <a:spcPct val="100000"/>
              </a:lnSpc>
              <a:spcBef>
                <a:spcPts val="0"/>
              </a:spcBef>
              <a:spcAft>
                <a:spcPts val="0"/>
              </a:spcAft>
              <a:buSzPts val="1200"/>
              <a:buNone/>
            </a:pPr>
            <a:r>
              <a:rPr b="1" lang="en" sz="1100">
                <a:latin typeface="Arial"/>
                <a:ea typeface="Arial"/>
                <a:cs typeface="Arial"/>
                <a:sym typeface="Arial"/>
              </a:rPr>
              <a:t>Cross-sell high-margin healthier sides, such as pre-packaged salads, to increase basket value when customers purchase these loss leaders.</a:t>
            </a:r>
            <a:endParaRPr sz="1100">
              <a:latin typeface="Arial"/>
              <a:ea typeface="Arial"/>
              <a:cs typeface="Arial"/>
              <a:sym typeface="Arial"/>
            </a:endParaRPr>
          </a:p>
          <a:p>
            <a:pPr indent="0" lvl="0" marL="0" rtl="0" algn="ctr">
              <a:lnSpc>
                <a:spcPct val="100000"/>
              </a:lnSpc>
              <a:spcBef>
                <a:spcPts val="0"/>
              </a:spcBef>
              <a:spcAft>
                <a:spcPts val="0"/>
              </a:spcAft>
              <a:buSzPts val="1200"/>
              <a:buNone/>
            </a:pPr>
            <a:r>
              <a:t/>
            </a:r>
            <a:endParaRPr sz="1100">
              <a:latin typeface="Arial"/>
              <a:ea typeface="Arial"/>
              <a:cs typeface="Arial"/>
              <a:sym typeface="Arial"/>
            </a:endParaRPr>
          </a:p>
        </p:txBody>
      </p:sp>
      <p:pic>
        <p:nvPicPr>
          <p:cNvPr id="701" name="Google Shape;701;g3142027cf4f_2_83"/>
          <p:cNvPicPr preferRelativeResize="0"/>
          <p:nvPr/>
        </p:nvPicPr>
        <p:blipFill rotWithShape="1">
          <a:blip r:embed="rId3">
            <a:alphaModFix/>
          </a:blip>
          <a:srcRect b="0" l="0" r="0" t="0"/>
          <a:stretch/>
        </p:blipFill>
        <p:spPr>
          <a:xfrm>
            <a:off x="567213" y="748826"/>
            <a:ext cx="8009574" cy="26911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g3142027cf4f_2_110"/>
          <p:cNvSpPr txBox="1"/>
          <p:nvPr>
            <p:ph type="title"/>
          </p:nvPr>
        </p:nvSpPr>
        <p:spPr>
          <a:xfrm>
            <a:off x="517650" y="453700"/>
            <a:ext cx="8108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000">
                <a:latin typeface="Arial"/>
                <a:ea typeface="Arial"/>
                <a:cs typeface="Arial"/>
                <a:sym typeface="Arial"/>
              </a:rPr>
              <a:t>Develop Bundles Combining Healthier &amp; Not-Healthier Options</a:t>
            </a:r>
            <a:endParaRPr sz="2000"/>
          </a:p>
        </p:txBody>
      </p:sp>
      <p:sp>
        <p:nvSpPr>
          <p:cNvPr id="707" name="Google Shape;707;g3142027cf4f_2_110"/>
          <p:cNvSpPr txBox="1"/>
          <p:nvPr>
            <p:ph idx="1" type="subTitle"/>
          </p:nvPr>
        </p:nvSpPr>
        <p:spPr>
          <a:xfrm>
            <a:off x="382250" y="1514525"/>
            <a:ext cx="3033900" cy="28599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a:latin typeface="Heebo Medium"/>
                <a:ea typeface="Heebo Medium"/>
                <a:cs typeface="Heebo Medium"/>
                <a:sym typeface="Heebo Medium"/>
              </a:rPr>
              <a:t>Create bundled promotions that mix healthier and not-healthier items to encourage customers to try new healthier options without exceeding their budget.</a:t>
            </a:r>
            <a:endParaRPr>
              <a:latin typeface="Heebo Medium"/>
              <a:ea typeface="Heebo Medium"/>
              <a:cs typeface="Heebo Medium"/>
              <a:sym typeface="Heebo Medium"/>
            </a:endParaRPr>
          </a:p>
          <a:p>
            <a:pPr indent="0" lvl="0" marL="0" rtl="0" algn="l">
              <a:lnSpc>
                <a:spcPct val="100000"/>
              </a:lnSpc>
              <a:spcBef>
                <a:spcPts val="0"/>
              </a:spcBef>
              <a:spcAft>
                <a:spcPts val="0"/>
              </a:spcAft>
              <a:buSzPts val="1200"/>
              <a:buNone/>
            </a:pPr>
            <a:r>
              <a:t/>
            </a:r>
            <a:endParaRPr>
              <a:latin typeface="Heebo Medium"/>
              <a:ea typeface="Heebo Medium"/>
              <a:cs typeface="Heebo Medium"/>
              <a:sym typeface="Heebo Medium"/>
            </a:endParaRPr>
          </a:p>
          <a:p>
            <a:pPr indent="0" lvl="0" marL="0" rtl="0" algn="l">
              <a:lnSpc>
                <a:spcPct val="100000"/>
              </a:lnSpc>
              <a:spcBef>
                <a:spcPts val="0"/>
              </a:spcBef>
              <a:spcAft>
                <a:spcPts val="0"/>
              </a:spcAft>
              <a:buSzPts val="1200"/>
              <a:buNone/>
            </a:pPr>
            <a:r>
              <a:rPr lang="en">
                <a:solidFill>
                  <a:schemeClr val="lt2"/>
                </a:solidFill>
                <a:latin typeface="Heebo Medium"/>
                <a:ea typeface="Heebo Medium"/>
                <a:cs typeface="Heebo Medium"/>
                <a:sym typeface="Heebo Medium"/>
              </a:rPr>
              <a:t>Pair high-margin, healthier items</a:t>
            </a:r>
            <a:r>
              <a:rPr lang="en">
                <a:latin typeface="Heebo Medium"/>
                <a:ea typeface="Heebo Medium"/>
                <a:cs typeface="Heebo Medium"/>
                <a:sym typeface="Heebo Medium"/>
              </a:rPr>
              <a:t> (like guacamole or salads) with popular, </a:t>
            </a:r>
            <a:r>
              <a:rPr lang="en">
                <a:solidFill>
                  <a:schemeClr val="lt2"/>
                </a:solidFill>
                <a:latin typeface="Heebo Medium"/>
                <a:ea typeface="Heebo Medium"/>
                <a:cs typeface="Heebo Medium"/>
                <a:sym typeface="Heebo Medium"/>
              </a:rPr>
              <a:t>affordable snacks </a:t>
            </a:r>
            <a:r>
              <a:rPr lang="en">
                <a:latin typeface="Heebo Medium"/>
                <a:ea typeface="Heebo Medium"/>
                <a:cs typeface="Heebo Medium"/>
                <a:sym typeface="Heebo Medium"/>
              </a:rPr>
              <a:t>(like chips) to appeal to </a:t>
            </a:r>
            <a:r>
              <a:rPr lang="en">
                <a:solidFill>
                  <a:schemeClr val="lt2"/>
                </a:solidFill>
                <a:latin typeface="Heebo Medium"/>
                <a:ea typeface="Heebo Medium"/>
                <a:cs typeface="Heebo Medium"/>
                <a:sym typeface="Heebo Medium"/>
              </a:rPr>
              <a:t>price-sensitive</a:t>
            </a:r>
            <a:r>
              <a:rPr lang="en">
                <a:latin typeface="Heebo Medium"/>
                <a:ea typeface="Heebo Medium"/>
                <a:cs typeface="Heebo Medium"/>
                <a:sym typeface="Heebo Medium"/>
              </a:rPr>
              <a:t> shoppers.</a:t>
            </a:r>
            <a:endParaRPr>
              <a:latin typeface="Heebo Medium"/>
              <a:ea typeface="Heebo Medium"/>
              <a:cs typeface="Heebo Medium"/>
              <a:sym typeface="Heebo Medium"/>
            </a:endParaRPr>
          </a:p>
          <a:p>
            <a:pPr indent="0" lvl="0" marL="0" rtl="0" algn="l">
              <a:lnSpc>
                <a:spcPct val="100000"/>
              </a:lnSpc>
              <a:spcBef>
                <a:spcPts val="0"/>
              </a:spcBef>
              <a:spcAft>
                <a:spcPts val="0"/>
              </a:spcAft>
              <a:buSzPts val="1200"/>
              <a:buNone/>
            </a:pPr>
            <a:r>
              <a:t/>
            </a:r>
            <a:endParaRPr>
              <a:latin typeface="Heebo Medium"/>
              <a:ea typeface="Heebo Medium"/>
              <a:cs typeface="Heebo Medium"/>
              <a:sym typeface="Heebo Medium"/>
            </a:endParaRPr>
          </a:p>
          <a:p>
            <a:pPr indent="0" lvl="0" marL="0" rtl="0" algn="l">
              <a:lnSpc>
                <a:spcPct val="100000"/>
              </a:lnSpc>
              <a:spcBef>
                <a:spcPts val="0"/>
              </a:spcBef>
              <a:spcAft>
                <a:spcPts val="0"/>
              </a:spcAft>
              <a:buSzPts val="1200"/>
              <a:buNone/>
            </a:pPr>
            <a:r>
              <a:rPr lang="en">
                <a:latin typeface="Heebo Medium"/>
                <a:ea typeface="Heebo Medium"/>
                <a:cs typeface="Heebo Medium"/>
                <a:sym typeface="Heebo Medium"/>
              </a:rPr>
              <a:t>Offer meal kits that combine ready-to-eat options, such as rotisserie chicken with fresh or pre-packaged vegetables, making it </a:t>
            </a:r>
            <a:r>
              <a:rPr lang="en">
                <a:solidFill>
                  <a:schemeClr val="lt2"/>
                </a:solidFill>
                <a:latin typeface="Heebo Medium"/>
                <a:ea typeface="Heebo Medium"/>
                <a:cs typeface="Heebo Medium"/>
                <a:sym typeface="Heebo Medium"/>
              </a:rPr>
              <a:t>convenient</a:t>
            </a:r>
            <a:r>
              <a:rPr lang="en">
                <a:latin typeface="Heebo Medium"/>
                <a:ea typeface="Heebo Medium"/>
                <a:cs typeface="Heebo Medium"/>
                <a:sym typeface="Heebo Medium"/>
              </a:rPr>
              <a:t> and </a:t>
            </a:r>
            <a:r>
              <a:rPr lang="en">
                <a:solidFill>
                  <a:schemeClr val="lt2"/>
                </a:solidFill>
                <a:latin typeface="Heebo Medium"/>
                <a:ea typeface="Heebo Medium"/>
                <a:cs typeface="Heebo Medium"/>
                <a:sym typeface="Heebo Medium"/>
              </a:rPr>
              <a:t>affordable</a:t>
            </a:r>
            <a:r>
              <a:rPr lang="en">
                <a:latin typeface="Heebo Medium"/>
                <a:ea typeface="Heebo Medium"/>
                <a:cs typeface="Heebo Medium"/>
                <a:sym typeface="Heebo Medium"/>
              </a:rPr>
              <a:t> to eat healthily.</a:t>
            </a:r>
            <a:endParaRPr>
              <a:latin typeface="Heebo Medium"/>
              <a:ea typeface="Heebo Medium"/>
              <a:cs typeface="Heebo Medium"/>
              <a:sym typeface="Heebo Medium"/>
            </a:endParaRPr>
          </a:p>
          <a:p>
            <a:pPr indent="0" lvl="0" marL="0" rtl="0" algn="l">
              <a:lnSpc>
                <a:spcPct val="100000"/>
              </a:lnSpc>
              <a:spcBef>
                <a:spcPts val="0"/>
              </a:spcBef>
              <a:spcAft>
                <a:spcPts val="0"/>
              </a:spcAft>
              <a:buSzPts val="1200"/>
              <a:buNone/>
            </a:pPr>
            <a:r>
              <a:t/>
            </a:r>
            <a:endParaRPr>
              <a:latin typeface="Heebo Medium"/>
              <a:ea typeface="Heebo Medium"/>
              <a:cs typeface="Heebo Medium"/>
              <a:sym typeface="Heebo Medium"/>
            </a:endParaRPr>
          </a:p>
        </p:txBody>
      </p:sp>
      <p:pic>
        <p:nvPicPr>
          <p:cNvPr id="708" name="Google Shape;708;g3142027cf4f_2_110"/>
          <p:cNvPicPr preferRelativeResize="0"/>
          <p:nvPr/>
        </p:nvPicPr>
        <p:blipFill rotWithShape="1">
          <a:blip r:embed="rId3">
            <a:alphaModFix/>
          </a:blip>
          <a:srcRect b="0" l="0" r="0" t="0"/>
          <a:stretch/>
        </p:blipFill>
        <p:spPr>
          <a:xfrm>
            <a:off x="3753900" y="1227100"/>
            <a:ext cx="5142550" cy="34347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g3142027cf4f_2_101"/>
          <p:cNvSpPr txBox="1"/>
          <p:nvPr>
            <p:ph type="title"/>
          </p:nvPr>
        </p:nvSpPr>
        <p:spPr>
          <a:xfrm>
            <a:off x="517650" y="489325"/>
            <a:ext cx="8108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000">
                <a:latin typeface="Arial"/>
                <a:ea typeface="Arial"/>
                <a:cs typeface="Arial"/>
                <a:sym typeface="Arial"/>
              </a:rPr>
              <a:t>Segmented Pricing Strategies for Different Income Groups</a:t>
            </a:r>
            <a:endParaRPr sz="2000"/>
          </a:p>
        </p:txBody>
      </p:sp>
      <p:sp>
        <p:nvSpPr>
          <p:cNvPr id="714" name="Google Shape;714;g3142027cf4f_2_101"/>
          <p:cNvSpPr txBox="1"/>
          <p:nvPr>
            <p:ph idx="1" type="subTitle"/>
          </p:nvPr>
        </p:nvSpPr>
        <p:spPr>
          <a:xfrm>
            <a:off x="388675" y="1246300"/>
            <a:ext cx="2361600" cy="1031400"/>
          </a:xfrm>
          <a:prstGeom prst="rect">
            <a:avLst/>
          </a:prstGeom>
          <a:noFill/>
          <a:ln cap="flat" cmpd="sng" w="19050">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sz="1100">
                <a:latin typeface="Heebo Medium"/>
                <a:ea typeface="Heebo Medium"/>
                <a:cs typeface="Heebo Medium"/>
                <a:sym typeface="Heebo Medium"/>
              </a:rPr>
              <a:t>Cater to different </a:t>
            </a:r>
            <a:r>
              <a:rPr lang="en" sz="1100">
                <a:solidFill>
                  <a:schemeClr val="lt2"/>
                </a:solidFill>
                <a:latin typeface="Heebo Medium"/>
                <a:ea typeface="Heebo Medium"/>
                <a:cs typeface="Heebo Medium"/>
                <a:sym typeface="Heebo Medium"/>
              </a:rPr>
              <a:t>price sensitivities</a:t>
            </a:r>
            <a:r>
              <a:rPr lang="en" sz="1100">
                <a:latin typeface="Heebo Medium"/>
                <a:ea typeface="Heebo Medium"/>
                <a:cs typeface="Heebo Medium"/>
                <a:sym typeface="Heebo Medium"/>
              </a:rPr>
              <a:t> across </a:t>
            </a:r>
            <a:r>
              <a:rPr lang="en" sz="1100">
                <a:solidFill>
                  <a:schemeClr val="lt2"/>
                </a:solidFill>
                <a:latin typeface="Heebo Medium"/>
                <a:ea typeface="Heebo Medium"/>
                <a:cs typeface="Heebo Medium"/>
                <a:sym typeface="Heebo Medium"/>
              </a:rPr>
              <a:t>demographic</a:t>
            </a:r>
            <a:r>
              <a:rPr lang="en" sz="1100">
                <a:latin typeface="Heebo Medium"/>
                <a:ea typeface="Heebo Medium"/>
                <a:cs typeface="Heebo Medium"/>
                <a:sym typeface="Heebo Medium"/>
              </a:rPr>
              <a:t> segments (younger, lower-income vs. higher-income, health-conscious customers).</a:t>
            </a:r>
            <a:endParaRPr sz="1100">
              <a:latin typeface="Heebo Medium"/>
              <a:ea typeface="Heebo Medium"/>
              <a:cs typeface="Heebo Medium"/>
              <a:sym typeface="Heebo Medium"/>
            </a:endParaRPr>
          </a:p>
          <a:p>
            <a:pPr indent="0" lvl="0" marL="0" rtl="0" algn="l">
              <a:lnSpc>
                <a:spcPct val="100000"/>
              </a:lnSpc>
              <a:spcBef>
                <a:spcPts val="0"/>
              </a:spcBef>
              <a:spcAft>
                <a:spcPts val="0"/>
              </a:spcAft>
              <a:buSzPts val="1200"/>
              <a:buNone/>
            </a:pPr>
            <a:r>
              <a:t/>
            </a:r>
            <a:endParaRPr sz="1100">
              <a:latin typeface="Heebo Medium"/>
              <a:ea typeface="Heebo Medium"/>
              <a:cs typeface="Heebo Medium"/>
              <a:sym typeface="Heebo Medium"/>
            </a:endParaRPr>
          </a:p>
          <a:p>
            <a:pPr indent="0" lvl="0" marL="0" rtl="0" algn="l">
              <a:lnSpc>
                <a:spcPct val="100000"/>
              </a:lnSpc>
              <a:spcBef>
                <a:spcPts val="0"/>
              </a:spcBef>
              <a:spcAft>
                <a:spcPts val="0"/>
              </a:spcAft>
              <a:buSzPts val="1200"/>
              <a:buNone/>
            </a:pPr>
            <a:r>
              <a:t/>
            </a:r>
            <a:endParaRPr sz="1100">
              <a:latin typeface="Heebo Medium"/>
              <a:ea typeface="Heebo Medium"/>
              <a:cs typeface="Heebo Medium"/>
              <a:sym typeface="Heebo Medium"/>
            </a:endParaRPr>
          </a:p>
          <a:p>
            <a:pPr indent="0" lvl="0" marL="0" rtl="0" algn="l">
              <a:lnSpc>
                <a:spcPct val="100000"/>
              </a:lnSpc>
              <a:spcBef>
                <a:spcPts val="0"/>
              </a:spcBef>
              <a:spcAft>
                <a:spcPts val="0"/>
              </a:spcAft>
              <a:buSzPts val="1200"/>
              <a:buNone/>
            </a:pPr>
            <a:r>
              <a:t/>
            </a:r>
            <a:endParaRPr sz="1100">
              <a:latin typeface="Heebo Medium"/>
              <a:ea typeface="Heebo Medium"/>
              <a:cs typeface="Heebo Medium"/>
              <a:sym typeface="Heebo Medium"/>
            </a:endParaRPr>
          </a:p>
          <a:p>
            <a:pPr indent="0" lvl="0" marL="0" rtl="0" algn="l">
              <a:lnSpc>
                <a:spcPct val="100000"/>
              </a:lnSpc>
              <a:spcBef>
                <a:spcPts val="0"/>
              </a:spcBef>
              <a:spcAft>
                <a:spcPts val="0"/>
              </a:spcAft>
              <a:buSzPts val="1200"/>
              <a:buNone/>
            </a:pPr>
            <a:r>
              <a:t/>
            </a:r>
            <a:endParaRPr sz="1100">
              <a:latin typeface="Heebo Medium"/>
              <a:ea typeface="Heebo Medium"/>
              <a:cs typeface="Heebo Medium"/>
              <a:sym typeface="Heebo Medium"/>
            </a:endParaRPr>
          </a:p>
        </p:txBody>
      </p:sp>
      <p:pic>
        <p:nvPicPr>
          <p:cNvPr id="715" name="Google Shape;715;g3142027cf4f_2_101"/>
          <p:cNvPicPr preferRelativeResize="0"/>
          <p:nvPr/>
        </p:nvPicPr>
        <p:blipFill rotWithShape="1">
          <a:blip r:embed="rId3">
            <a:alphaModFix/>
          </a:blip>
          <a:srcRect b="0" l="0" r="0" t="0"/>
          <a:stretch/>
        </p:blipFill>
        <p:spPr>
          <a:xfrm>
            <a:off x="2900100" y="1246300"/>
            <a:ext cx="6010500" cy="3511151"/>
          </a:xfrm>
          <a:prstGeom prst="rect">
            <a:avLst/>
          </a:prstGeom>
          <a:noFill/>
          <a:ln>
            <a:noFill/>
          </a:ln>
        </p:spPr>
      </p:pic>
      <p:sp>
        <p:nvSpPr>
          <p:cNvPr id="716" name="Google Shape;716;g3142027cf4f_2_101"/>
          <p:cNvSpPr txBox="1"/>
          <p:nvPr/>
        </p:nvSpPr>
        <p:spPr>
          <a:xfrm>
            <a:off x="388675" y="3508150"/>
            <a:ext cx="2361600" cy="1200600"/>
          </a:xfrm>
          <a:prstGeom prst="rect">
            <a:avLst/>
          </a:prstGeom>
          <a:noFill/>
          <a:ln cap="flat" cmpd="sng" w="19050">
            <a:solidFill>
              <a:srgbClr val="6AA84F"/>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Heebo Medium"/>
                <a:ea typeface="Heebo Medium"/>
                <a:cs typeface="Heebo Medium"/>
                <a:sym typeface="Heebo Medium"/>
              </a:rPr>
              <a:t>For </a:t>
            </a:r>
            <a:r>
              <a:rPr b="0" i="0" lang="en" sz="1100" u="none" cap="none" strike="noStrike">
                <a:solidFill>
                  <a:schemeClr val="lt2"/>
                </a:solidFill>
                <a:latin typeface="Heebo Medium"/>
                <a:ea typeface="Heebo Medium"/>
                <a:cs typeface="Heebo Medium"/>
                <a:sym typeface="Heebo Medium"/>
              </a:rPr>
              <a:t>higher-income</a:t>
            </a:r>
            <a:r>
              <a:rPr b="0" i="0" lang="en" sz="1100" u="none" cap="none" strike="noStrike">
                <a:solidFill>
                  <a:schemeClr val="dk1"/>
                </a:solidFill>
                <a:latin typeface="Heebo Medium"/>
                <a:ea typeface="Heebo Medium"/>
                <a:cs typeface="Heebo Medium"/>
                <a:sym typeface="Heebo Medium"/>
              </a:rPr>
              <a:t> customers, introduce </a:t>
            </a:r>
            <a:r>
              <a:rPr b="0" i="0" lang="en" sz="1100" u="none" cap="none" strike="noStrike">
                <a:solidFill>
                  <a:schemeClr val="lt2"/>
                </a:solidFill>
                <a:latin typeface="Heebo Medium"/>
                <a:ea typeface="Heebo Medium"/>
                <a:cs typeface="Heebo Medium"/>
                <a:sym typeface="Heebo Medium"/>
              </a:rPr>
              <a:t>premium</a:t>
            </a:r>
            <a:r>
              <a:rPr b="0" i="0" lang="en" sz="1100" u="none" cap="none" strike="noStrike">
                <a:solidFill>
                  <a:schemeClr val="dk1"/>
                </a:solidFill>
                <a:latin typeface="Heebo Medium"/>
                <a:ea typeface="Heebo Medium"/>
                <a:cs typeface="Heebo Medium"/>
                <a:sym typeface="Heebo Medium"/>
              </a:rPr>
              <a:t> healthier options, such as organic or specialty products, focusing on quality and exclusivity rather than price.</a:t>
            </a:r>
            <a:endParaRPr b="0" i="0" sz="1400" u="none" cap="none" strike="noStrike">
              <a:solidFill>
                <a:srgbClr val="000000"/>
              </a:solidFill>
              <a:latin typeface="Arial"/>
              <a:ea typeface="Arial"/>
              <a:cs typeface="Arial"/>
              <a:sym typeface="Arial"/>
            </a:endParaRPr>
          </a:p>
        </p:txBody>
      </p:sp>
      <p:sp>
        <p:nvSpPr>
          <p:cNvPr id="717" name="Google Shape;717;g3142027cf4f_2_101"/>
          <p:cNvSpPr txBox="1"/>
          <p:nvPr/>
        </p:nvSpPr>
        <p:spPr>
          <a:xfrm>
            <a:off x="388675" y="2461975"/>
            <a:ext cx="2361600" cy="861900"/>
          </a:xfrm>
          <a:prstGeom prst="rect">
            <a:avLst/>
          </a:prstGeom>
          <a:noFill/>
          <a:ln cap="flat" cmpd="sng" w="19050">
            <a:solidFill>
              <a:srgbClr val="6AA84F"/>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Heebo Medium"/>
                <a:ea typeface="Heebo Medium"/>
                <a:cs typeface="Heebo Medium"/>
                <a:sym typeface="Heebo Medium"/>
              </a:rPr>
              <a:t>For </a:t>
            </a:r>
            <a:r>
              <a:rPr b="0" i="0" lang="en" sz="1100" u="none" cap="none" strike="noStrike">
                <a:solidFill>
                  <a:schemeClr val="lt2"/>
                </a:solidFill>
                <a:latin typeface="Heebo Medium"/>
                <a:ea typeface="Heebo Medium"/>
                <a:cs typeface="Heebo Medium"/>
                <a:sym typeface="Heebo Medium"/>
              </a:rPr>
              <a:t>lower-income</a:t>
            </a:r>
            <a:r>
              <a:rPr b="0" i="0" lang="en" sz="1100" u="none" cap="none" strike="noStrike">
                <a:solidFill>
                  <a:schemeClr val="dk1"/>
                </a:solidFill>
                <a:latin typeface="Heebo Medium"/>
                <a:ea typeface="Heebo Medium"/>
                <a:cs typeface="Heebo Medium"/>
                <a:sym typeface="Heebo Medium"/>
              </a:rPr>
              <a:t> customers, offer </a:t>
            </a:r>
            <a:r>
              <a:rPr b="0" i="0" lang="en" sz="1100" u="none" cap="none" strike="noStrike">
                <a:solidFill>
                  <a:schemeClr val="lt2"/>
                </a:solidFill>
                <a:latin typeface="Heebo Medium"/>
                <a:ea typeface="Heebo Medium"/>
                <a:cs typeface="Heebo Medium"/>
                <a:sym typeface="Heebo Medium"/>
              </a:rPr>
              <a:t>discounts</a:t>
            </a:r>
            <a:r>
              <a:rPr b="0" i="0" lang="en" sz="1100" u="none" cap="none" strike="noStrike">
                <a:solidFill>
                  <a:schemeClr val="dk1"/>
                </a:solidFill>
                <a:latin typeface="Heebo Medium"/>
                <a:ea typeface="Heebo Medium"/>
                <a:cs typeface="Heebo Medium"/>
                <a:sym typeface="Heebo Medium"/>
              </a:rPr>
              <a:t> and </a:t>
            </a:r>
            <a:r>
              <a:rPr b="0" i="0" lang="en" sz="1100" u="none" cap="none" strike="noStrike">
                <a:solidFill>
                  <a:schemeClr val="lt2"/>
                </a:solidFill>
                <a:latin typeface="Heebo Medium"/>
                <a:ea typeface="Heebo Medium"/>
                <a:cs typeface="Heebo Medium"/>
                <a:sym typeface="Heebo Medium"/>
              </a:rPr>
              <a:t>promotions</a:t>
            </a:r>
            <a:r>
              <a:rPr b="0" i="0" lang="en" sz="1100" u="none" cap="none" strike="noStrike">
                <a:solidFill>
                  <a:schemeClr val="dk1"/>
                </a:solidFill>
                <a:latin typeface="Heebo Medium"/>
                <a:ea typeface="Heebo Medium"/>
                <a:cs typeface="Heebo Medium"/>
                <a:sym typeface="Heebo Medium"/>
              </a:rPr>
              <a:t> on high-demand, </a:t>
            </a:r>
            <a:r>
              <a:rPr b="0" i="0" lang="en" sz="1100" u="none" cap="none" strike="noStrike">
                <a:solidFill>
                  <a:schemeClr val="lt2"/>
                </a:solidFill>
                <a:latin typeface="Heebo Medium"/>
                <a:ea typeface="Heebo Medium"/>
                <a:cs typeface="Heebo Medium"/>
                <a:sym typeface="Heebo Medium"/>
              </a:rPr>
              <a:t>healthier</a:t>
            </a:r>
            <a:r>
              <a:rPr b="0" i="0" lang="en" sz="1100" u="none" cap="none" strike="noStrike">
                <a:solidFill>
                  <a:schemeClr val="dk1"/>
                </a:solidFill>
                <a:latin typeface="Heebo Medium"/>
                <a:ea typeface="Heebo Medium"/>
                <a:cs typeface="Heebo Medium"/>
                <a:sym typeface="Heebo Medium"/>
              </a:rPr>
              <a:t> essentials like grains, fruits, and vegetables.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g313afb385ee_0_18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Appendix</a:t>
            </a:r>
            <a:endParaRPr/>
          </a:p>
        </p:txBody>
      </p:sp>
      <p:sp>
        <p:nvSpPr>
          <p:cNvPr id="723" name="Google Shape;723;g313afb385ee_0_186"/>
          <p:cNvSpPr txBox="1"/>
          <p:nvPr>
            <p:ph idx="1" type="subTitle"/>
          </p:nvPr>
        </p:nvSpPr>
        <p:spPr>
          <a:xfrm>
            <a:off x="720000" y="1825100"/>
            <a:ext cx="2848200" cy="10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724" name="Google Shape;724;g313afb385ee_0_186"/>
          <p:cNvSpPr txBox="1"/>
          <p:nvPr>
            <p:ph idx="2" type="subTitle"/>
          </p:nvPr>
        </p:nvSpPr>
        <p:spPr>
          <a:xfrm>
            <a:off x="3819201" y="1825100"/>
            <a:ext cx="2848200" cy="10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725" name="Google Shape;725;g313afb385ee_0_186"/>
          <p:cNvSpPr txBox="1"/>
          <p:nvPr>
            <p:ph idx="3" type="subTitle"/>
          </p:nvPr>
        </p:nvSpPr>
        <p:spPr>
          <a:xfrm>
            <a:off x="719999" y="3485675"/>
            <a:ext cx="2848200" cy="10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726" name="Google Shape;726;g313afb385ee_0_186"/>
          <p:cNvSpPr txBox="1"/>
          <p:nvPr>
            <p:ph idx="4" type="subTitle"/>
          </p:nvPr>
        </p:nvSpPr>
        <p:spPr>
          <a:xfrm>
            <a:off x="3819201" y="3485675"/>
            <a:ext cx="2848200" cy="10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727" name="Google Shape;727;g313afb385ee_0_186"/>
          <p:cNvSpPr txBox="1"/>
          <p:nvPr>
            <p:ph idx="5" type="subTitle"/>
          </p:nvPr>
        </p:nvSpPr>
        <p:spPr>
          <a:xfrm>
            <a:off x="719999" y="1455550"/>
            <a:ext cx="2848200" cy="37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t/>
            </a:r>
            <a:endParaRPr/>
          </a:p>
        </p:txBody>
      </p:sp>
      <p:sp>
        <p:nvSpPr>
          <p:cNvPr id="728" name="Google Shape;728;g313afb385ee_0_186"/>
          <p:cNvSpPr txBox="1"/>
          <p:nvPr>
            <p:ph idx="6" type="subTitle"/>
          </p:nvPr>
        </p:nvSpPr>
        <p:spPr>
          <a:xfrm>
            <a:off x="719999" y="3116200"/>
            <a:ext cx="2848200" cy="37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t/>
            </a:r>
            <a:endParaRPr/>
          </a:p>
        </p:txBody>
      </p:sp>
      <p:sp>
        <p:nvSpPr>
          <p:cNvPr id="729" name="Google Shape;729;g313afb385ee_0_186"/>
          <p:cNvSpPr txBox="1"/>
          <p:nvPr>
            <p:ph idx="7" type="subTitle"/>
          </p:nvPr>
        </p:nvSpPr>
        <p:spPr>
          <a:xfrm>
            <a:off x="3819174" y="1455550"/>
            <a:ext cx="2848200" cy="37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t/>
            </a:r>
            <a:endParaRPr/>
          </a:p>
        </p:txBody>
      </p:sp>
      <p:sp>
        <p:nvSpPr>
          <p:cNvPr id="730" name="Google Shape;730;g313afb385ee_0_186"/>
          <p:cNvSpPr txBox="1"/>
          <p:nvPr>
            <p:ph idx="8" type="subTitle"/>
          </p:nvPr>
        </p:nvSpPr>
        <p:spPr>
          <a:xfrm>
            <a:off x="3819174" y="3116200"/>
            <a:ext cx="2848200" cy="37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t/>
            </a:r>
            <a:endParaRPr/>
          </a:p>
        </p:txBody>
      </p:sp>
      <p:pic>
        <p:nvPicPr>
          <p:cNvPr id="731" name="Google Shape;731;g313afb385ee_0_186"/>
          <p:cNvPicPr preferRelativeResize="0"/>
          <p:nvPr/>
        </p:nvPicPr>
        <p:blipFill rotWithShape="1">
          <a:blip r:embed="rId3">
            <a:alphaModFix/>
          </a:blip>
          <a:srcRect b="0" l="0" r="0" t="0"/>
          <a:stretch/>
        </p:blipFill>
        <p:spPr>
          <a:xfrm>
            <a:off x="553800" y="1121748"/>
            <a:ext cx="6350165" cy="3709575"/>
          </a:xfrm>
          <a:prstGeom prst="rect">
            <a:avLst/>
          </a:prstGeom>
          <a:noFill/>
          <a:ln>
            <a:noFill/>
          </a:ln>
        </p:spPr>
      </p:pic>
      <p:sp>
        <p:nvSpPr>
          <p:cNvPr id="732" name="Google Shape;732;g313afb385ee_0_186"/>
          <p:cNvSpPr txBox="1"/>
          <p:nvPr/>
        </p:nvSpPr>
        <p:spPr>
          <a:xfrm>
            <a:off x="6988775" y="765600"/>
            <a:ext cx="1935600" cy="42483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Heebo Medium"/>
                <a:ea typeface="Heebo Medium"/>
                <a:cs typeface="Heebo Medium"/>
                <a:sym typeface="Heebo Medium"/>
              </a:rPr>
              <a:t>The price sensitivity decreases with income. </a:t>
            </a:r>
            <a:endParaRPr b="0" i="0" sz="1100" u="none" cap="none" strike="noStrike">
              <a:solidFill>
                <a:schemeClr val="dk1"/>
              </a:solidFill>
              <a:latin typeface="Heebo Medium"/>
              <a:ea typeface="Heebo Medium"/>
              <a:cs typeface="Heebo Medium"/>
              <a:sym typeface="Heebo Medium"/>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Heebo Medium"/>
              <a:ea typeface="Heebo Medium"/>
              <a:cs typeface="Heebo Medium"/>
              <a:sym typeface="Heebo Medium"/>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Heebo Medium"/>
                <a:ea typeface="Heebo Medium"/>
                <a:cs typeface="Heebo Medium"/>
                <a:sym typeface="Heebo Medium"/>
              </a:rPr>
              <a:t>Low-income households, particularly young or elderly with larger family sizes, are highly price-sensitive and need affordable healthy options. </a:t>
            </a:r>
            <a:endParaRPr b="0" i="0" sz="1100" u="none" cap="none" strike="noStrike">
              <a:solidFill>
                <a:schemeClr val="dk1"/>
              </a:solidFill>
              <a:latin typeface="Heebo Medium"/>
              <a:ea typeface="Heebo Medium"/>
              <a:cs typeface="Heebo Medium"/>
              <a:sym typeface="Heebo Medium"/>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Heebo Medium"/>
              <a:ea typeface="Heebo Medium"/>
              <a:cs typeface="Heebo Medium"/>
              <a:sym typeface="Heebo Medium"/>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Heebo Medium"/>
                <a:ea typeface="Heebo Medium"/>
                <a:cs typeface="Heebo Medium"/>
                <a:sym typeface="Heebo Medium"/>
              </a:rPr>
              <a:t>Moderate-income households are moderately price-sensitive and open to competitive pricing on healthy foods. </a:t>
            </a:r>
            <a:endParaRPr b="0" i="0" sz="1100" u="none" cap="none" strike="noStrike">
              <a:solidFill>
                <a:schemeClr val="dk1"/>
              </a:solidFill>
              <a:latin typeface="Heebo Medium"/>
              <a:ea typeface="Heebo Medium"/>
              <a:cs typeface="Heebo Medium"/>
              <a:sym typeface="Heebo Medium"/>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Heebo Medium"/>
              <a:ea typeface="Heebo Medium"/>
              <a:cs typeface="Heebo Medium"/>
              <a:sym typeface="Heebo Medium"/>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Heebo Medium"/>
                <a:ea typeface="Heebo Medium"/>
                <a:cs typeface="Heebo Medium"/>
                <a:sym typeface="Heebo Medium"/>
              </a:rPr>
              <a:t>High-income and very high-income households are less sensitive to price and may prefer premium, health-oriented options. </a:t>
            </a:r>
            <a:endParaRPr b="0" i="0" sz="1100" u="none" cap="none" strike="noStrike">
              <a:solidFill>
                <a:schemeClr val="dk1"/>
              </a:solidFill>
              <a:latin typeface="Heebo Medium"/>
              <a:ea typeface="Heebo Medium"/>
              <a:cs typeface="Heebo Medium"/>
              <a:sym typeface="Heebo Medium"/>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g313afb385ee_0_199"/>
          <p:cNvSpPr txBox="1"/>
          <p:nvPr>
            <p:ph type="title"/>
          </p:nvPr>
        </p:nvSpPr>
        <p:spPr>
          <a:xfrm>
            <a:off x="720000" y="14887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Appendix</a:t>
            </a:r>
            <a:endParaRPr/>
          </a:p>
        </p:txBody>
      </p:sp>
      <p:sp>
        <p:nvSpPr>
          <p:cNvPr id="738" name="Google Shape;738;g313afb385ee_0_199"/>
          <p:cNvSpPr txBox="1"/>
          <p:nvPr>
            <p:ph idx="1" type="subTitle"/>
          </p:nvPr>
        </p:nvSpPr>
        <p:spPr>
          <a:xfrm>
            <a:off x="720000" y="1825100"/>
            <a:ext cx="2848200" cy="10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739" name="Google Shape;739;g313afb385ee_0_199"/>
          <p:cNvSpPr txBox="1"/>
          <p:nvPr>
            <p:ph idx="2" type="subTitle"/>
          </p:nvPr>
        </p:nvSpPr>
        <p:spPr>
          <a:xfrm>
            <a:off x="3819201" y="1825100"/>
            <a:ext cx="2848200" cy="10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740" name="Google Shape;740;g313afb385ee_0_199"/>
          <p:cNvSpPr txBox="1"/>
          <p:nvPr>
            <p:ph idx="3" type="subTitle"/>
          </p:nvPr>
        </p:nvSpPr>
        <p:spPr>
          <a:xfrm>
            <a:off x="719999" y="3485675"/>
            <a:ext cx="2848200" cy="10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741" name="Google Shape;741;g313afb385ee_0_199"/>
          <p:cNvSpPr txBox="1"/>
          <p:nvPr>
            <p:ph idx="4" type="subTitle"/>
          </p:nvPr>
        </p:nvSpPr>
        <p:spPr>
          <a:xfrm>
            <a:off x="3819201" y="3485675"/>
            <a:ext cx="2848200" cy="10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742" name="Google Shape;742;g313afb385ee_0_199"/>
          <p:cNvSpPr txBox="1"/>
          <p:nvPr>
            <p:ph idx="5" type="subTitle"/>
          </p:nvPr>
        </p:nvSpPr>
        <p:spPr>
          <a:xfrm>
            <a:off x="719999" y="1455550"/>
            <a:ext cx="2848200" cy="37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t/>
            </a:r>
            <a:endParaRPr/>
          </a:p>
        </p:txBody>
      </p:sp>
      <p:sp>
        <p:nvSpPr>
          <p:cNvPr id="743" name="Google Shape;743;g313afb385ee_0_199"/>
          <p:cNvSpPr txBox="1"/>
          <p:nvPr>
            <p:ph idx="6" type="subTitle"/>
          </p:nvPr>
        </p:nvSpPr>
        <p:spPr>
          <a:xfrm>
            <a:off x="719999" y="3116200"/>
            <a:ext cx="2848200" cy="37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t/>
            </a:r>
            <a:endParaRPr/>
          </a:p>
        </p:txBody>
      </p:sp>
      <p:sp>
        <p:nvSpPr>
          <p:cNvPr id="744" name="Google Shape;744;g313afb385ee_0_199"/>
          <p:cNvSpPr txBox="1"/>
          <p:nvPr>
            <p:ph idx="7" type="subTitle"/>
          </p:nvPr>
        </p:nvSpPr>
        <p:spPr>
          <a:xfrm>
            <a:off x="3819174" y="1455550"/>
            <a:ext cx="2848200" cy="37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t/>
            </a:r>
            <a:endParaRPr/>
          </a:p>
        </p:txBody>
      </p:sp>
      <p:sp>
        <p:nvSpPr>
          <p:cNvPr id="745" name="Google Shape;745;g313afb385ee_0_199"/>
          <p:cNvSpPr txBox="1"/>
          <p:nvPr>
            <p:ph idx="8" type="subTitle"/>
          </p:nvPr>
        </p:nvSpPr>
        <p:spPr>
          <a:xfrm>
            <a:off x="3819174" y="3116200"/>
            <a:ext cx="2848200" cy="37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t/>
            </a:r>
            <a:endParaRPr/>
          </a:p>
        </p:txBody>
      </p:sp>
      <p:pic>
        <p:nvPicPr>
          <p:cNvPr id="746" name="Google Shape;746;g313afb385ee_0_199"/>
          <p:cNvPicPr preferRelativeResize="0"/>
          <p:nvPr/>
        </p:nvPicPr>
        <p:blipFill rotWithShape="1">
          <a:blip r:embed="rId3">
            <a:alphaModFix/>
          </a:blip>
          <a:srcRect b="0" l="0" r="0" t="0"/>
          <a:stretch/>
        </p:blipFill>
        <p:spPr>
          <a:xfrm>
            <a:off x="720000" y="952950"/>
            <a:ext cx="6274850" cy="3691951"/>
          </a:xfrm>
          <a:prstGeom prst="rect">
            <a:avLst/>
          </a:prstGeom>
          <a:noFill/>
          <a:ln>
            <a:noFill/>
          </a:ln>
        </p:spPr>
      </p:pic>
      <p:sp>
        <p:nvSpPr>
          <p:cNvPr id="747" name="Google Shape;747;g313afb385ee_0_199"/>
          <p:cNvSpPr txBox="1"/>
          <p:nvPr/>
        </p:nvSpPr>
        <p:spPr>
          <a:xfrm>
            <a:off x="7208425" y="941650"/>
            <a:ext cx="1612500" cy="3469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Heebo Medium"/>
                <a:ea typeface="Heebo Medium"/>
                <a:cs typeface="Heebo Medium"/>
                <a:sym typeface="Heebo Medium"/>
              </a:rPr>
              <a:t>The urban areas have greater income variability, with younger and low-income urban consumers being highly price-sensitive. </a:t>
            </a:r>
            <a:endParaRPr b="0" i="0" sz="1100" u="none" cap="none" strike="noStrike">
              <a:solidFill>
                <a:schemeClr val="dk1"/>
              </a:solidFill>
              <a:latin typeface="Heebo Medium"/>
              <a:ea typeface="Heebo Medium"/>
              <a:cs typeface="Heebo Medium"/>
              <a:sym typeface="Heebo Medium"/>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Heebo Medium"/>
              <a:ea typeface="Heebo Medium"/>
              <a:cs typeface="Heebo Medium"/>
              <a:sym typeface="Heebo Medium"/>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Heebo Medium"/>
                <a:ea typeface="Heebo Medium"/>
                <a:cs typeface="Heebo Medium"/>
                <a:sym typeface="Heebo Medium"/>
              </a:rPr>
              <a:t>In rural areas, incomes are slightly higher on average, but there is still a large segment of price-sensitive consumers, particularly among younger and older adults. </a:t>
            </a:r>
            <a:endParaRPr b="0" i="0" sz="1100" u="none" cap="none" strike="noStrike">
              <a:solidFill>
                <a:schemeClr val="dk1"/>
              </a:solidFill>
              <a:latin typeface="Heebo Medium"/>
              <a:ea typeface="Heebo Medium"/>
              <a:cs typeface="Heebo Medium"/>
              <a:sym typeface="Heebo Medium"/>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g313afb385ee_0_213"/>
          <p:cNvSpPr txBox="1"/>
          <p:nvPr>
            <p:ph type="title"/>
          </p:nvPr>
        </p:nvSpPr>
        <p:spPr>
          <a:xfrm>
            <a:off x="720000" y="14887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Appendix</a:t>
            </a:r>
            <a:endParaRPr/>
          </a:p>
        </p:txBody>
      </p:sp>
      <p:sp>
        <p:nvSpPr>
          <p:cNvPr id="753" name="Google Shape;753;g313afb385ee_0_213"/>
          <p:cNvSpPr txBox="1"/>
          <p:nvPr>
            <p:ph idx="1" type="subTitle"/>
          </p:nvPr>
        </p:nvSpPr>
        <p:spPr>
          <a:xfrm>
            <a:off x="720000" y="1825100"/>
            <a:ext cx="2848200" cy="10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754" name="Google Shape;754;g313afb385ee_0_213"/>
          <p:cNvSpPr txBox="1"/>
          <p:nvPr>
            <p:ph idx="2" type="subTitle"/>
          </p:nvPr>
        </p:nvSpPr>
        <p:spPr>
          <a:xfrm>
            <a:off x="3819201" y="1825100"/>
            <a:ext cx="2848200" cy="10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755" name="Google Shape;755;g313afb385ee_0_213"/>
          <p:cNvSpPr txBox="1"/>
          <p:nvPr>
            <p:ph idx="3" type="subTitle"/>
          </p:nvPr>
        </p:nvSpPr>
        <p:spPr>
          <a:xfrm>
            <a:off x="719999" y="3485675"/>
            <a:ext cx="2848200" cy="10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756" name="Google Shape;756;g313afb385ee_0_213"/>
          <p:cNvSpPr txBox="1"/>
          <p:nvPr>
            <p:ph idx="4" type="subTitle"/>
          </p:nvPr>
        </p:nvSpPr>
        <p:spPr>
          <a:xfrm>
            <a:off x="3819201" y="3485675"/>
            <a:ext cx="2848200" cy="10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757" name="Google Shape;757;g313afb385ee_0_213"/>
          <p:cNvSpPr txBox="1"/>
          <p:nvPr>
            <p:ph idx="5" type="subTitle"/>
          </p:nvPr>
        </p:nvSpPr>
        <p:spPr>
          <a:xfrm>
            <a:off x="719999" y="1455550"/>
            <a:ext cx="2848200" cy="37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t/>
            </a:r>
            <a:endParaRPr/>
          </a:p>
        </p:txBody>
      </p:sp>
      <p:sp>
        <p:nvSpPr>
          <p:cNvPr id="758" name="Google Shape;758;g313afb385ee_0_213"/>
          <p:cNvSpPr txBox="1"/>
          <p:nvPr>
            <p:ph idx="6" type="subTitle"/>
          </p:nvPr>
        </p:nvSpPr>
        <p:spPr>
          <a:xfrm>
            <a:off x="719999" y="3116200"/>
            <a:ext cx="2848200" cy="37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t/>
            </a:r>
            <a:endParaRPr/>
          </a:p>
        </p:txBody>
      </p:sp>
      <p:sp>
        <p:nvSpPr>
          <p:cNvPr id="759" name="Google Shape;759;g313afb385ee_0_213"/>
          <p:cNvSpPr txBox="1"/>
          <p:nvPr>
            <p:ph idx="7" type="subTitle"/>
          </p:nvPr>
        </p:nvSpPr>
        <p:spPr>
          <a:xfrm>
            <a:off x="3819174" y="1455550"/>
            <a:ext cx="2848200" cy="37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t/>
            </a:r>
            <a:endParaRPr/>
          </a:p>
        </p:txBody>
      </p:sp>
      <p:sp>
        <p:nvSpPr>
          <p:cNvPr id="760" name="Google Shape;760;g313afb385ee_0_213"/>
          <p:cNvSpPr txBox="1"/>
          <p:nvPr>
            <p:ph idx="8" type="subTitle"/>
          </p:nvPr>
        </p:nvSpPr>
        <p:spPr>
          <a:xfrm>
            <a:off x="3819174" y="3116200"/>
            <a:ext cx="2848200" cy="37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t/>
            </a:r>
            <a:endParaRPr/>
          </a:p>
        </p:txBody>
      </p:sp>
      <p:pic>
        <p:nvPicPr>
          <p:cNvPr id="761" name="Google Shape;761;g313afb385ee_0_213"/>
          <p:cNvPicPr preferRelativeResize="0"/>
          <p:nvPr/>
        </p:nvPicPr>
        <p:blipFill rotWithShape="1">
          <a:blip r:embed="rId3">
            <a:alphaModFix/>
          </a:blip>
          <a:srcRect b="0" l="0" r="0" t="0"/>
          <a:stretch/>
        </p:blipFill>
        <p:spPr>
          <a:xfrm>
            <a:off x="719997" y="840450"/>
            <a:ext cx="5879326" cy="3926850"/>
          </a:xfrm>
          <a:prstGeom prst="rect">
            <a:avLst/>
          </a:prstGeom>
          <a:noFill/>
          <a:ln>
            <a:noFill/>
          </a:ln>
        </p:spPr>
      </p:pic>
      <p:sp>
        <p:nvSpPr>
          <p:cNvPr id="762" name="Google Shape;762;g313afb385ee_0_213"/>
          <p:cNvSpPr txBox="1"/>
          <p:nvPr/>
        </p:nvSpPr>
        <p:spPr>
          <a:xfrm>
            <a:off x="6918400" y="840450"/>
            <a:ext cx="2055300" cy="3664200"/>
          </a:xfrm>
          <a:prstGeom prst="rect">
            <a:avLst/>
          </a:prstGeom>
          <a:noFill/>
          <a:ln cap="flat" cmpd="sng" w="9525">
            <a:solidFill>
              <a:srgbClr val="FFFF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F0E5DA"/>
                </a:solidFill>
                <a:latin typeface="Arial"/>
                <a:ea typeface="Arial"/>
                <a:cs typeface="Arial"/>
                <a:sym typeface="Arial"/>
              </a:rPr>
              <a:t>The certain categories are dominated by not-healthier items, while others show strong sales of healthier options. </a:t>
            </a:r>
            <a:endParaRPr b="0" i="0" sz="1100" u="none" cap="none" strike="noStrike">
              <a:solidFill>
                <a:srgbClr val="F0E5DA"/>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F0E5DA"/>
                </a:solidFill>
                <a:latin typeface="Arial"/>
                <a:ea typeface="Arial"/>
                <a:cs typeface="Arial"/>
                <a:sym typeface="Arial"/>
              </a:rPr>
              <a:t>Beef, Fruit, East Veg &amp; Pkg Salad, and Dairy</a:t>
            </a:r>
            <a:r>
              <a:rPr b="0" i="0" lang="en" sz="1100" u="none" cap="none" strike="noStrike">
                <a:solidFill>
                  <a:srgbClr val="F0E5DA"/>
                </a:solidFill>
                <a:latin typeface="Arial"/>
                <a:ea typeface="Arial"/>
                <a:cs typeface="Arial"/>
                <a:sym typeface="Arial"/>
              </a:rPr>
              <a:t> categories have a strong presence of healthier items (green bars) in their sales distribution.</a:t>
            </a:r>
            <a:endParaRPr b="0" i="0" sz="1100" u="none" cap="none" strike="noStrike">
              <a:solidFill>
                <a:srgbClr val="F0E5DA"/>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F0E5DA"/>
                </a:solidFill>
                <a:latin typeface="Arial"/>
                <a:ea typeface="Arial"/>
                <a:cs typeface="Arial"/>
                <a:sym typeface="Arial"/>
              </a:rPr>
              <a:t>By targeting price-sensitive segments with tailored promotions, bundle offers, and educational initiatives, The Good Grocer can encourage healthier purchases without deterring budget-conscious consumers.</a:t>
            </a:r>
            <a:endParaRPr b="0" i="0" sz="1100" u="none" cap="none" strike="noStrike">
              <a:solidFill>
                <a:srgbClr val="F0E5DA"/>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3121c40ee2d_0_448"/>
          <p:cNvSpPr txBox="1"/>
          <p:nvPr>
            <p:ph type="title"/>
          </p:nvPr>
        </p:nvSpPr>
        <p:spPr>
          <a:xfrm>
            <a:off x="3269575" y="519200"/>
            <a:ext cx="5161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t/>
            </a:r>
            <a:endParaRPr sz="3010">
              <a:solidFill>
                <a:srgbClr val="FF6B65"/>
              </a:solidFill>
              <a:latin typeface="Heebo Black"/>
              <a:ea typeface="Heebo Black"/>
              <a:cs typeface="Heebo Black"/>
              <a:sym typeface="Heebo Black"/>
            </a:endParaRPr>
          </a:p>
          <a:p>
            <a:pPr indent="0" lvl="0" marL="0" rtl="0" algn="l">
              <a:lnSpc>
                <a:spcPct val="100000"/>
              </a:lnSpc>
              <a:spcBef>
                <a:spcPts val="0"/>
              </a:spcBef>
              <a:spcAft>
                <a:spcPts val="0"/>
              </a:spcAft>
              <a:buSzPts val="3000"/>
              <a:buNone/>
            </a:pPr>
            <a:r>
              <a:rPr lang="en"/>
              <a:t>FOCUS QUESTION</a:t>
            </a:r>
            <a:endParaRPr/>
          </a:p>
        </p:txBody>
      </p:sp>
      <p:sp>
        <p:nvSpPr>
          <p:cNvPr id="201" name="Google Shape;201;g3121c40ee2d_0_448"/>
          <p:cNvSpPr txBox="1"/>
          <p:nvPr>
            <p:ph idx="2" type="subTitle"/>
          </p:nvPr>
        </p:nvSpPr>
        <p:spPr>
          <a:xfrm>
            <a:off x="3269575" y="1676425"/>
            <a:ext cx="5553600" cy="2889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1200"/>
              <a:buNone/>
            </a:pPr>
            <a:r>
              <a:rPr lang="en" sz="1500">
                <a:latin typeface="Heebo Medium"/>
                <a:ea typeface="Heebo Medium"/>
                <a:cs typeface="Heebo Medium"/>
                <a:sym typeface="Heebo Medium"/>
              </a:rPr>
              <a:t>The core question they are asking our consulting team to solve is:</a:t>
            </a:r>
            <a:endParaRPr sz="1500">
              <a:latin typeface="Heebo Medium"/>
              <a:ea typeface="Heebo Medium"/>
              <a:cs typeface="Heebo Medium"/>
              <a:sym typeface="Heebo Medium"/>
            </a:endParaRPr>
          </a:p>
          <a:p>
            <a:pPr indent="0" lvl="0" marL="0" rtl="0" algn="l">
              <a:lnSpc>
                <a:spcPct val="100000"/>
              </a:lnSpc>
              <a:spcBef>
                <a:spcPts val="1000"/>
              </a:spcBef>
              <a:spcAft>
                <a:spcPts val="0"/>
              </a:spcAft>
              <a:buSzPts val="1200"/>
              <a:buNone/>
            </a:pPr>
            <a:r>
              <a:rPr lang="en" sz="1800">
                <a:latin typeface="Heebo Medium"/>
                <a:ea typeface="Heebo Medium"/>
                <a:cs typeface="Heebo Medium"/>
                <a:sym typeface="Heebo Medium"/>
              </a:rPr>
              <a:t>"How can we </a:t>
            </a:r>
            <a:r>
              <a:rPr lang="en" sz="1800">
                <a:solidFill>
                  <a:schemeClr val="accent1"/>
                </a:solidFill>
                <a:latin typeface="Heebo Medium"/>
                <a:ea typeface="Heebo Medium"/>
                <a:cs typeface="Heebo Medium"/>
                <a:sym typeface="Heebo Medium"/>
              </a:rPr>
              <a:t>integrate affordability</a:t>
            </a:r>
            <a:r>
              <a:rPr lang="en" sz="1800">
                <a:latin typeface="Heebo Medium"/>
                <a:ea typeface="Heebo Medium"/>
                <a:cs typeface="Heebo Medium"/>
                <a:sym typeface="Heebo Medium"/>
              </a:rPr>
              <a:t> into our healthy food offerings to boost market share and promote healthier choices? </a:t>
            </a:r>
            <a:endParaRPr sz="1800">
              <a:latin typeface="Heebo Medium"/>
              <a:ea typeface="Heebo Medium"/>
              <a:cs typeface="Heebo Medium"/>
              <a:sym typeface="Heebo Medium"/>
            </a:endParaRPr>
          </a:p>
          <a:p>
            <a:pPr indent="0" lvl="0" marL="0" rtl="0" algn="l">
              <a:lnSpc>
                <a:spcPct val="100000"/>
              </a:lnSpc>
              <a:spcBef>
                <a:spcPts val="1000"/>
              </a:spcBef>
              <a:spcAft>
                <a:spcPts val="0"/>
              </a:spcAft>
              <a:buSzPts val="1200"/>
              <a:buNone/>
            </a:pPr>
            <a:r>
              <a:rPr lang="en" sz="1800">
                <a:latin typeface="Heebo Medium"/>
                <a:ea typeface="Heebo Medium"/>
                <a:cs typeface="Heebo Medium"/>
                <a:sym typeface="Heebo Medium"/>
              </a:rPr>
              <a:t>We need to understand how this strategy will impact incremental sales, customer behavior, and contribute to </a:t>
            </a:r>
            <a:r>
              <a:rPr lang="en" sz="1800">
                <a:solidFill>
                  <a:schemeClr val="accent1"/>
                </a:solidFill>
                <a:latin typeface="Heebo Medium"/>
                <a:ea typeface="Heebo Medium"/>
                <a:cs typeface="Heebo Medium"/>
                <a:sym typeface="Heebo Medium"/>
              </a:rPr>
              <a:t>sustained business growth and profitability</a:t>
            </a:r>
            <a:r>
              <a:rPr lang="en" sz="1800">
                <a:latin typeface="Heebo Medium"/>
                <a:ea typeface="Heebo Medium"/>
                <a:cs typeface="Heebo Medium"/>
                <a:sym typeface="Heebo Medium"/>
              </a:rPr>
              <a:t>."</a:t>
            </a:r>
            <a:endParaRPr sz="1800">
              <a:latin typeface="Heebo Medium"/>
              <a:ea typeface="Heebo Medium"/>
              <a:cs typeface="Heebo Medium"/>
              <a:sym typeface="Heebo Medium"/>
            </a:endParaRPr>
          </a:p>
          <a:p>
            <a:pPr indent="0" lvl="0" marL="0" rtl="0" algn="l">
              <a:lnSpc>
                <a:spcPct val="100000"/>
              </a:lnSpc>
              <a:spcBef>
                <a:spcPts val="0"/>
              </a:spcBef>
              <a:spcAft>
                <a:spcPts val="0"/>
              </a:spcAft>
              <a:buSzPts val="1200"/>
              <a:buNone/>
            </a:pPr>
            <a:r>
              <a:t/>
            </a:r>
            <a:endParaRPr>
              <a:latin typeface="Heebo Medium"/>
              <a:ea typeface="Heebo Medium"/>
              <a:cs typeface="Heebo Medium"/>
              <a:sym typeface="Heebo Medium"/>
            </a:endParaRPr>
          </a:p>
        </p:txBody>
      </p:sp>
      <p:sp>
        <p:nvSpPr>
          <p:cNvPr id="202" name="Google Shape;202;g3121c40ee2d_0_448"/>
          <p:cNvSpPr/>
          <p:nvPr/>
        </p:nvSpPr>
        <p:spPr>
          <a:xfrm>
            <a:off x="832725" y="1550238"/>
            <a:ext cx="670800" cy="6708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03" name="Google Shape;203;g3121c40ee2d_0_448"/>
          <p:cNvSpPr/>
          <p:nvPr/>
        </p:nvSpPr>
        <p:spPr>
          <a:xfrm>
            <a:off x="138100" y="0"/>
            <a:ext cx="2769600" cy="5143500"/>
          </a:xfrm>
          <a:prstGeom prst="parallelogram">
            <a:avLst>
              <a:gd fmla="val 25000"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pic>
        <p:nvPicPr>
          <p:cNvPr id="204" name="Google Shape;204;g3121c40ee2d_0_448"/>
          <p:cNvPicPr preferRelativeResize="0"/>
          <p:nvPr/>
        </p:nvPicPr>
        <p:blipFill rotWithShape="1">
          <a:blip r:embed="rId3">
            <a:alphaModFix/>
          </a:blip>
          <a:srcRect b="3291" l="14601" r="73138" t="76644"/>
          <a:stretch/>
        </p:blipFill>
        <p:spPr>
          <a:xfrm>
            <a:off x="411600" y="2571749"/>
            <a:ext cx="1276600" cy="2321526"/>
          </a:xfrm>
          <a:prstGeom prst="rect">
            <a:avLst/>
          </a:prstGeom>
          <a:noFill/>
          <a:ln>
            <a:noFill/>
          </a:ln>
        </p:spPr>
      </p:pic>
      <p:pic>
        <p:nvPicPr>
          <p:cNvPr id="205" name="Google Shape;205;g3121c40ee2d_0_448"/>
          <p:cNvPicPr preferRelativeResize="0"/>
          <p:nvPr/>
        </p:nvPicPr>
        <p:blipFill rotWithShape="1">
          <a:blip r:embed="rId3">
            <a:alphaModFix/>
          </a:blip>
          <a:srcRect b="71506" l="0" r="80411" t="5103"/>
          <a:stretch/>
        </p:blipFill>
        <p:spPr>
          <a:xfrm>
            <a:off x="981575" y="2998025"/>
            <a:ext cx="1358498" cy="1802552"/>
          </a:xfrm>
          <a:prstGeom prst="rect">
            <a:avLst/>
          </a:prstGeom>
          <a:noFill/>
          <a:ln>
            <a:noFill/>
          </a:ln>
        </p:spPr>
      </p:pic>
      <p:pic>
        <p:nvPicPr>
          <p:cNvPr id="206" name="Google Shape;206;g3121c40ee2d_0_448"/>
          <p:cNvPicPr preferRelativeResize="0"/>
          <p:nvPr/>
        </p:nvPicPr>
        <p:blipFill rotWithShape="1">
          <a:blip r:embed="rId4">
            <a:alphaModFix/>
          </a:blip>
          <a:srcRect b="26513" l="0" r="0" t="0"/>
          <a:stretch/>
        </p:blipFill>
        <p:spPr>
          <a:xfrm>
            <a:off x="3356325" y="289187"/>
            <a:ext cx="1968050" cy="5800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g313afb385ee_0_255"/>
          <p:cNvSpPr txBox="1"/>
          <p:nvPr>
            <p:ph type="title"/>
          </p:nvPr>
        </p:nvSpPr>
        <p:spPr>
          <a:xfrm>
            <a:off x="720000" y="448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Appendix</a:t>
            </a:r>
            <a:endParaRPr/>
          </a:p>
        </p:txBody>
      </p:sp>
      <p:sp>
        <p:nvSpPr>
          <p:cNvPr id="768" name="Google Shape;768;g313afb385ee_0_255"/>
          <p:cNvSpPr txBox="1"/>
          <p:nvPr>
            <p:ph idx="1" type="subTitle"/>
          </p:nvPr>
        </p:nvSpPr>
        <p:spPr>
          <a:xfrm>
            <a:off x="720000" y="1825100"/>
            <a:ext cx="2848200" cy="10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769" name="Google Shape;769;g313afb385ee_0_255"/>
          <p:cNvSpPr txBox="1"/>
          <p:nvPr>
            <p:ph idx="2" type="subTitle"/>
          </p:nvPr>
        </p:nvSpPr>
        <p:spPr>
          <a:xfrm>
            <a:off x="3819201" y="1825100"/>
            <a:ext cx="2848200" cy="10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770" name="Google Shape;770;g313afb385ee_0_255"/>
          <p:cNvSpPr txBox="1"/>
          <p:nvPr>
            <p:ph idx="5" type="subTitle"/>
          </p:nvPr>
        </p:nvSpPr>
        <p:spPr>
          <a:xfrm>
            <a:off x="719999" y="1455550"/>
            <a:ext cx="2848200" cy="37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t/>
            </a:r>
            <a:endParaRPr/>
          </a:p>
        </p:txBody>
      </p:sp>
      <p:sp>
        <p:nvSpPr>
          <p:cNvPr id="771" name="Google Shape;771;g313afb385ee_0_255"/>
          <p:cNvSpPr txBox="1"/>
          <p:nvPr>
            <p:ph idx="6" type="subTitle"/>
          </p:nvPr>
        </p:nvSpPr>
        <p:spPr>
          <a:xfrm>
            <a:off x="719999" y="3116200"/>
            <a:ext cx="2848200" cy="37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t/>
            </a:r>
            <a:endParaRPr/>
          </a:p>
        </p:txBody>
      </p:sp>
      <p:sp>
        <p:nvSpPr>
          <p:cNvPr id="772" name="Google Shape;772;g313afb385ee_0_255"/>
          <p:cNvSpPr txBox="1"/>
          <p:nvPr>
            <p:ph idx="7" type="subTitle"/>
          </p:nvPr>
        </p:nvSpPr>
        <p:spPr>
          <a:xfrm>
            <a:off x="3819174" y="1455550"/>
            <a:ext cx="2848200" cy="37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t/>
            </a:r>
            <a:endParaRPr/>
          </a:p>
        </p:txBody>
      </p:sp>
      <p:pic>
        <p:nvPicPr>
          <p:cNvPr id="773" name="Google Shape;773;g313afb385ee_0_255"/>
          <p:cNvPicPr preferRelativeResize="0"/>
          <p:nvPr/>
        </p:nvPicPr>
        <p:blipFill rotWithShape="1">
          <a:blip r:embed="rId3">
            <a:alphaModFix/>
          </a:blip>
          <a:srcRect b="0" l="0" r="0" t="0"/>
          <a:stretch/>
        </p:blipFill>
        <p:spPr>
          <a:xfrm>
            <a:off x="720000" y="794526"/>
            <a:ext cx="8009574" cy="2691150"/>
          </a:xfrm>
          <a:prstGeom prst="rect">
            <a:avLst/>
          </a:prstGeom>
          <a:noFill/>
          <a:ln>
            <a:noFill/>
          </a:ln>
        </p:spPr>
      </p:pic>
      <p:sp>
        <p:nvSpPr>
          <p:cNvPr id="774" name="Google Shape;774;g313afb385ee_0_255"/>
          <p:cNvSpPr txBox="1"/>
          <p:nvPr/>
        </p:nvSpPr>
        <p:spPr>
          <a:xfrm>
            <a:off x="719925" y="3574825"/>
            <a:ext cx="8009700" cy="938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Heebo Medium"/>
                <a:ea typeface="Heebo Medium"/>
                <a:cs typeface="Heebo Medium"/>
                <a:sym typeface="Heebo Medium"/>
              </a:rPr>
              <a:t>High Contribution, Low Margin: Items like FAM SZ ROTIS CHICKEN and TRAD ROTIS CHICKEN have high sales contributions but low or negative margins. These items could be used as loss leaders to draw in customers</a:t>
            </a:r>
            <a:endParaRPr b="0" i="0" sz="1100" u="none" cap="none" strike="noStrike">
              <a:solidFill>
                <a:schemeClr val="dk1"/>
              </a:solidFill>
              <a:latin typeface="Heebo Medium"/>
              <a:ea typeface="Heebo Medium"/>
              <a:cs typeface="Heebo Medium"/>
              <a:sym typeface="Heebo Medium"/>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Heebo Medium"/>
                <a:ea typeface="Heebo Medium"/>
                <a:cs typeface="Heebo Medium"/>
                <a:sym typeface="Heebo Medium"/>
              </a:rPr>
              <a:t>High Margin, Lower Contribution: Items like 4CT CHKN LEG QUARTERS and TOI ORIG GUACAMOLE have high margins but contribute less to overall sales. Promoting these items could improve profitability.</a:t>
            </a:r>
            <a:endParaRPr b="0" i="0" sz="1100" u="none" cap="none" strike="noStrike">
              <a:solidFill>
                <a:schemeClr val="dk1"/>
              </a:solidFill>
              <a:latin typeface="Heebo Medium"/>
              <a:ea typeface="Heebo Medium"/>
              <a:cs typeface="Heebo Medium"/>
              <a:sym typeface="Heebo Medium"/>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g31459ae7629_0_5"/>
          <p:cNvSpPr/>
          <p:nvPr/>
        </p:nvSpPr>
        <p:spPr>
          <a:xfrm>
            <a:off x="138100" y="0"/>
            <a:ext cx="2769600" cy="5143500"/>
          </a:xfrm>
          <a:prstGeom prst="parallelogram">
            <a:avLst>
              <a:gd fmla="val 25000"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780" name="Google Shape;780;g31459ae7629_0_5"/>
          <p:cNvSpPr txBox="1"/>
          <p:nvPr>
            <p:ph idx="1" type="subTitle"/>
          </p:nvPr>
        </p:nvSpPr>
        <p:spPr>
          <a:xfrm>
            <a:off x="3512425" y="2974375"/>
            <a:ext cx="5299500" cy="97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p:txBody>
      </p:sp>
      <p:sp>
        <p:nvSpPr>
          <p:cNvPr id="781" name="Google Shape;781;g31459ae7629_0_5"/>
          <p:cNvSpPr txBox="1"/>
          <p:nvPr>
            <p:ph type="ctrTitle"/>
          </p:nvPr>
        </p:nvSpPr>
        <p:spPr>
          <a:xfrm>
            <a:off x="3437900" y="2314813"/>
            <a:ext cx="5156700" cy="1317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sz="4100"/>
              <a:t>Thank you!</a:t>
            </a:r>
            <a:endParaRPr sz="4100"/>
          </a:p>
          <a:p>
            <a:pPr indent="0" lvl="0" marL="0" rtl="0" algn="ctr">
              <a:lnSpc>
                <a:spcPct val="100000"/>
              </a:lnSpc>
              <a:spcBef>
                <a:spcPts val="0"/>
              </a:spcBef>
              <a:spcAft>
                <a:spcPts val="0"/>
              </a:spcAft>
              <a:buSzPts val="5200"/>
              <a:buNone/>
            </a:pPr>
            <a:r>
              <a:rPr i="1" lang="en" sz="2000">
                <a:solidFill>
                  <a:srgbClr val="EB5439"/>
                </a:solidFill>
              </a:rPr>
              <a:t>“A healthy lifestyle is the foundation for a happy and fulfilling life”</a:t>
            </a:r>
            <a:endParaRPr i="1" sz="2000">
              <a:solidFill>
                <a:srgbClr val="EB5439"/>
              </a:solidFill>
            </a:endParaRPr>
          </a:p>
        </p:txBody>
      </p:sp>
      <p:sp>
        <p:nvSpPr>
          <p:cNvPr id="782" name="Google Shape;782;g31459ae7629_0_5"/>
          <p:cNvSpPr txBox="1"/>
          <p:nvPr>
            <p:ph idx="1" type="subTitle"/>
          </p:nvPr>
        </p:nvSpPr>
        <p:spPr>
          <a:xfrm>
            <a:off x="3512425" y="4073175"/>
            <a:ext cx="5299500" cy="81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sz="1400">
              <a:latin typeface="Hind Medium"/>
              <a:ea typeface="Hind Medium"/>
              <a:cs typeface="Hind Medium"/>
              <a:sym typeface="Hind Medium"/>
            </a:endParaRPr>
          </a:p>
          <a:p>
            <a:pPr indent="0" lvl="0" marL="0" rtl="0" algn="l">
              <a:lnSpc>
                <a:spcPct val="100000"/>
              </a:lnSpc>
              <a:spcBef>
                <a:spcPts val="0"/>
              </a:spcBef>
              <a:spcAft>
                <a:spcPts val="0"/>
              </a:spcAft>
              <a:buSzPts val="1200"/>
              <a:buNone/>
            </a:pPr>
            <a:r>
              <a:t/>
            </a:r>
            <a:endParaRPr/>
          </a:p>
        </p:txBody>
      </p:sp>
      <p:pic>
        <p:nvPicPr>
          <p:cNvPr id="783" name="Google Shape;783;g31459ae7629_0_5"/>
          <p:cNvPicPr preferRelativeResize="0"/>
          <p:nvPr/>
        </p:nvPicPr>
        <p:blipFill rotWithShape="1">
          <a:blip r:embed="rId3">
            <a:alphaModFix/>
          </a:blip>
          <a:srcRect b="0" l="0" r="0" t="0"/>
          <a:stretch/>
        </p:blipFill>
        <p:spPr>
          <a:xfrm>
            <a:off x="0" y="151925"/>
            <a:ext cx="3665352" cy="5041377"/>
          </a:xfrm>
          <a:prstGeom prst="rect">
            <a:avLst/>
          </a:prstGeom>
          <a:noFill/>
          <a:ln>
            <a:noFill/>
          </a:ln>
          <a:effectLst>
            <a:outerShdw blurRad="214313" rotWithShape="0" algn="bl" dir="8040000" dist="76200">
              <a:srgbClr val="000000">
                <a:alpha val="64705"/>
              </a:srgbClr>
            </a:outerShdw>
          </a:effectLst>
        </p:spPr>
      </p:pic>
      <p:pic>
        <p:nvPicPr>
          <p:cNvPr id="784" name="Google Shape;784;g31459ae7629_0_5"/>
          <p:cNvPicPr preferRelativeResize="0"/>
          <p:nvPr/>
        </p:nvPicPr>
        <p:blipFill rotWithShape="1">
          <a:blip r:embed="rId4">
            <a:alphaModFix/>
          </a:blip>
          <a:srcRect b="0" l="0" r="0" t="0"/>
          <a:stretch/>
        </p:blipFill>
        <p:spPr>
          <a:xfrm>
            <a:off x="4879982" y="224969"/>
            <a:ext cx="2885825" cy="1157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3121c40ee2d_0_656"/>
          <p:cNvSpPr txBox="1"/>
          <p:nvPr>
            <p:ph type="title"/>
          </p:nvPr>
        </p:nvSpPr>
        <p:spPr>
          <a:xfrm>
            <a:off x="2013850" y="93425"/>
            <a:ext cx="6750900" cy="13539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3000"/>
              <a:buNone/>
            </a:pPr>
            <a:r>
              <a:t/>
            </a:r>
            <a:endParaRPr sz="3010">
              <a:solidFill>
                <a:srgbClr val="FF6B65"/>
              </a:solidFill>
              <a:latin typeface="Heebo Black"/>
              <a:ea typeface="Heebo Black"/>
              <a:cs typeface="Heebo Black"/>
              <a:sym typeface="Heebo Black"/>
            </a:endParaRPr>
          </a:p>
          <a:p>
            <a:pPr indent="0" lvl="0" marL="0" rtl="0" algn="l">
              <a:lnSpc>
                <a:spcPct val="80000"/>
              </a:lnSpc>
              <a:spcBef>
                <a:spcPts val="0"/>
              </a:spcBef>
              <a:spcAft>
                <a:spcPts val="0"/>
              </a:spcAft>
              <a:buSzPts val="3000"/>
              <a:buNone/>
            </a:pPr>
            <a:r>
              <a:rPr lang="en">
                <a:solidFill>
                  <a:schemeClr val="accent2"/>
                </a:solidFill>
              </a:rPr>
              <a:t>OUR PRELIMINARY </a:t>
            </a:r>
            <a:endParaRPr>
              <a:solidFill>
                <a:schemeClr val="accent2"/>
              </a:solidFill>
            </a:endParaRPr>
          </a:p>
          <a:p>
            <a:pPr indent="0" lvl="0" marL="0" rtl="0" algn="l">
              <a:lnSpc>
                <a:spcPct val="80000"/>
              </a:lnSpc>
              <a:spcBef>
                <a:spcPts val="0"/>
              </a:spcBef>
              <a:spcAft>
                <a:spcPts val="0"/>
              </a:spcAft>
              <a:buSzPts val="3000"/>
              <a:buNone/>
            </a:pPr>
            <a:r>
              <a:rPr lang="en">
                <a:solidFill>
                  <a:srgbClr val="FDF4EC"/>
                </a:solidFill>
              </a:rPr>
              <a:t>UNDERSTANDING + ANALYSIS</a:t>
            </a:r>
            <a:endParaRPr>
              <a:solidFill>
                <a:srgbClr val="FDF4EC"/>
              </a:solidFill>
            </a:endParaRPr>
          </a:p>
        </p:txBody>
      </p:sp>
      <p:sp>
        <p:nvSpPr>
          <p:cNvPr id="212" name="Google Shape;212;g3121c40ee2d_0_656"/>
          <p:cNvSpPr txBox="1"/>
          <p:nvPr>
            <p:ph idx="2" type="subTitle"/>
          </p:nvPr>
        </p:nvSpPr>
        <p:spPr>
          <a:xfrm>
            <a:off x="2089025" y="1447325"/>
            <a:ext cx="6843300" cy="34938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1200"/>
              <a:buNone/>
            </a:pPr>
            <a:r>
              <a:rPr lang="en" sz="1400">
                <a:solidFill>
                  <a:schemeClr val="accent6"/>
                </a:solidFill>
                <a:latin typeface="Heebo"/>
                <a:ea typeface="Heebo"/>
                <a:cs typeface="Heebo"/>
                <a:sym typeface="Heebo"/>
              </a:rPr>
              <a:t>Goal: </a:t>
            </a:r>
            <a:r>
              <a:rPr lang="en" sz="1400">
                <a:solidFill>
                  <a:schemeClr val="accent2"/>
                </a:solidFill>
                <a:latin typeface="Heebo"/>
                <a:ea typeface="Heebo"/>
                <a:cs typeface="Heebo"/>
                <a:sym typeface="Heebo"/>
              </a:rPr>
              <a:t>Expand market share in the healthy food sector by making nutritious products affordable.</a:t>
            </a:r>
            <a:endParaRPr sz="1400">
              <a:solidFill>
                <a:schemeClr val="accent2"/>
              </a:solidFill>
              <a:latin typeface="Heebo"/>
              <a:ea typeface="Heebo"/>
              <a:cs typeface="Heebo"/>
              <a:sym typeface="Heebo"/>
            </a:endParaRPr>
          </a:p>
          <a:p>
            <a:pPr indent="0" lvl="0" marL="0" rtl="0" algn="l">
              <a:lnSpc>
                <a:spcPct val="100000"/>
              </a:lnSpc>
              <a:spcBef>
                <a:spcPts val="1000"/>
              </a:spcBef>
              <a:spcAft>
                <a:spcPts val="0"/>
              </a:spcAft>
              <a:buSzPts val="1200"/>
              <a:buNone/>
            </a:pPr>
            <a:r>
              <a:rPr lang="en" sz="1400">
                <a:solidFill>
                  <a:schemeClr val="accent6"/>
                </a:solidFill>
                <a:latin typeface="Heebo"/>
                <a:ea typeface="Heebo"/>
                <a:cs typeface="Heebo"/>
                <a:sym typeface="Heebo"/>
              </a:rPr>
              <a:t>Market Potential:</a:t>
            </a:r>
            <a:r>
              <a:rPr lang="en" sz="1400">
                <a:solidFill>
                  <a:srgbClr val="F2F2F2"/>
                </a:solidFill>
                <a:latin typeface="Heebo"/>
                <a:ea typeface="Heebo"/>
                <a:cs typeface="Heebo"/>
                <a:sym typeface="Heebo"/>
              </a:rPr>
              <a:t> </a:t>
            </a:r>
            <a:r>
              <a:rPr lang="en" sz="1400">
                <a:solidFill>
                  <a:schemeClr val="accent2"/>
                </a:solidFill>
                <a:latin typeface="Heebo"/>
                <a:ea typeface="Heebo"/>
                <a:cs typeface="Heebo"/>
                <a:sym typeface="Heebo"/>
              </a:rPr>
              <a:t>U.S. healthy food market valued at $1 trillion and growing 5% annually.</a:t>
            </a:r>
            <a:endParaRPr sz="1400">
              <a:solidFill>
                <a:schemeClr val="accent2"/>
              </a:solidFill>
              <a:latin typeface="Heebo"/>
              <a:ea typeface="Heebo"/>
              <a:cs typeface="Heebo"/>
              <a:sym typeface="Heebo"/>
            </a:endParaRPr>
          </a:p>
          <a:p>
            <a:pPr indent="0" lvl="0" marL="0" rtl="0" algn="l">
              <a:lnSpc>
                <a:spcPct val="100000"/>
              </a:lnSpc>
              <a:spcBef>
                <a:spcPts val="1000"/>
              </a:spcBef>
              <a:spcAft>
                <a:spcPts val="0"/>
              </a:spcAft>
              <a:buSzPts val="1200"/>
              <a:buNone/>
            </a:pPr>
            <a:r>
              <a:rPr lang="en" sz="1400">
                <a:solidFill>
                  <a:schemeClr val="accent6"/>
                </a:solidFill>
                <a:latin typeface="Heebo"/>
                <a:ea typeface="Heebo"/>
                <a:cs typeface="Heebo"/>
                <a:sym typeface="Heebo"/>
              </a:rPr>
              <a:t>Competitive Edge:</a:t>
            </a:r>
            <a:r>
              <a:rPr lang="en" sz="1400">
                <a:solidFill>
                  <a:schemeClr val="accent2"/>
                </a:solidFill>
                <a:latin typeface="Heebo"/>
                <a:ea typeface="Heebo"/>
                <a:cs typeface="Heebo"/>
                <a:sym typeface="Heebo"/>
              </a:rPr>
              <a:t> Positioned to capture price-sensitive customers seeking affordable, nutritious options.</a:t>
            </a:r>
            <a:endParaRPr sz="1400">
              <a:solidFill>
                <a:schemeClr val="accent2"/>
              </a:solidFill>
              <a:latin typeface="Heebo"/>
              <a:ea typeface="Heebo"/>
              <a:cs typeface="Heebo"/>
              <a:sym typeface="Heebo"/>
            </a:endParaRPr>
          </a:p>
          <a:p>
            <a:pPr indent="0" lvl="0" marL="0" rtl="0" algn="l">
              <a:lnSpc>
                <a:spcPct val="100000"/>
              </a:lnSpc>
              <a:spcBef>
                <a:spcPts val="1000"/>
              </a:spcBef>
              <a:spcAft>
                <a:spcPts val="0"/>
              </a:spcAft>
              <a:buSzPts val="1200"/>
              <a:buNone/>
            </a:pPr>
            <a:r>
              <a:rPr lang="en" sz="1400">
                <a:solidFill>
                  <a:schemeClr val="accent6"/>
                </a:solidFill>
                <a:latin typeface="Heebo"/>
                <a:ea typeface="Heebo"/>
                <a:cs typeface="Heebo"/>
                <a:sym typeface="Heebo"/>
              </a:rPr>
              <a:t>Target Impact:</a:t>
            </a:r>
            <a:r>
              <a:rPr lang="en" sz="1400">
                <a:solidFill>
                  <a:schemeClr val="accent2"/>
                </a:solidFill>
                <a:latin typeface="Heebo"/>
                <a:ea typeface="Heebo"/>
                <a:cs typeface="Heebo"/>
                <a:sym typeface="Heebo"/>
              </a:rPr>
              <a:t> Drive 20-30% increase in healthy product sales by optimizing affordability.</a:t>
            </a:r>
            <a:endParaRPr sz="1400">
              <a:solidFill>
                <a:schemeClr val="accent2"/>
              </a:solidFill>
              <a:latin typeface="Heebo"/>
              <a:ea typeface="Heebo"/>
              <a:cs typeface="Heebo"/>
              <a:sym typeface="Heebo"/>
            </a:endParaRPr>
          </a:p>
          <a:p>
            <a:pPr indent="0" lvl="0" marL="0" rtl="0" algn="l">
              <a:lnSpc>
                <a:spcPct val="100000"/>
              </a:lnSpc>
              <a:spcBef>
                <a:spcPts val="1000"/>
              </a:spcBef>
              <a:spcAft>
                <a:spcPts val="0"/>
              </a:spcAft>
              <a:buSzPts val="1200"/>
              <a:buNone/>
            </a:pPr>
            <a:r>
              <a:rPr lang="en" sz="1400">
                <a:solidFill>
                  <a:schemeClr val="accent6"/>
                </a:solidFill>
                <a:latin typeface="Heebo"/>
                <a:ea typeface="Heebo"/>
                <a:cs typeface="Heebo"/>
                <a:sym typeface="Heebo"/>
              </a:rPr>
              <a:t>Strategy:</a:t>
            </a:r>
            <a:r>
              <a:rPr lang="en" sz="1400">
                <a:solidFill>
                  <a:schemeClr val="accent2"/>
                </a:solidFill>
                <a:latin typeface="Heebo"/>
                <a:ea typeface="Heebo"/>
                <a:cs typeface="Heebo"/>
                <a:sym typeface="Heebo"/>
              </a:rPr>
              <a:t> Tailored pricing, strategic promotions, and targeted customer segmentation to boost accessibility.</a:t>
            </a:r>
            <a:endParaRPr sz="1400">
              <a:solidFill>
                <a:schemeClr val="accent2"/>
              </a:solidFill>
              <a:latin typeface="Heebo"/>
              <a:ea typeface="Heebo"/>
              <a:cs typeface="Heebo"/>
              <a:sym typeface="Heebo"/>
            </a:endParaRPr>
          </a:p>
          <a:p>
            <a:pPr indent="0" lvl="0" marL="0" rtl="0" algn="l">
              <a:lnSpc>
                <a:spcPct val="100000"/>
              </a:lnSpc>
              <a:spcBef>
                <a:spcPts val="1000"/>
              </a:spcBef>
              <a:spcAft>
                <a:spcPts val="0"/>
              </a:spcAft>
              <a:buSzPts val="1200"/>
              <a:buNone/>
            </a:pPr>
            <a:r>
              <a:rPr lang="en" sz="1400">
                <a:solidFill>
                  <a:schemeClr val="accent6"/>
                </a:solidFill>
                <a:latin typeface="Heebo"/>
                <a:ea typeface="Heebo"/>
                <a:cs typeface="Heebo"/>
                <a:sym typeface="Heebo"/>
              </a:rPr>
              <a:t>Outcome: </a:t>
            </a:r>
            <a:r>
              <a:rPr lang="en" sz="1400">
                <a:solidFill>
                  <a:schemeClr val="accent2"/>
                </a:solidFill>
                <a:latin typeface="Heebo"/>
                <a:ea typeface="Heebo"/>
                <a:cs typeface="Heebo"/>
                <a:sym typeface="Heebo"/>
              </a:rPr>
              <a:t>Enhance customer loyalty, expand market reach, and position as an industry leader in accessible healthy eating.</a:t>
            </a:r>
            <a:endParaRPr>
              <a:solidFill>
                <a:schemeClr val="accent2"/>
              </a:solidFill>
              <a:latin typeface="Heebo"/>
              <a:ea typeface="Heebo"/>
              <a:cs typeface="Heebo"/>
              <a:sym typeface="Heebo"/>
            </a:endParaRPr>
          </a:p>
          <a:p>
            <a:pPr indent="0" lvl="0" marL="0" rtl="0" algn="l">
              <a:lnSpc>
                <a:spcPct val="100000"/>
              </a:lnSpc>
              <a:spcBef>
                <a:spcPts val="0"/>
              </a:spcBef>
              <a:spcAft>
                <a:spcPts val="0"/>
              </a:spcAft>
              <a:buSzPts val="1200"/>
              <a:buNone/>
            </a:pPr>
            <a:r>
              <a:t/>
            </a:r>
            <a:endParaRPr>
              <a:solidFill>
                <a:schemeClr val="accent2"/>
              </a:solidFill>
              <a:latin typeface="Heebo"/>
              <a:ea typeface="Heebo"/>
              <a:cs typeface="Heebo"/>
              <a:sym typeface="Heebo"/>
            </a:endParaRPr>
          </a:p>
        </p:txBody>
      </p:sp>
      <p:sp>
        <p:nvSpPr>
          <p:cNvPr id="213" name="Google Shape;213;g3121c40ee2d_0_656"/>
          <p:cNvSpPr/>
          <p:nvPr/>
        </p:nvSpPr>
        <p:spPr>
          <a:xfrm>
            <a:off x="0" y="0"/>
            <a:ext cx="1641000" cy="5143500"/>
          </a:xfrm>
          <a:prstGeom prst="parallelogram">
            <a:avLst>
              <a:gd fmla="val 25000"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pic>
        <p:nvPicPr>
          <p:cNvPr id="214" name="Google Shape;214;g3121c40ee2d_0_656"/>
          <p:cNvPicPr preferRelativeResize="0"/>
          <p:nvPr/>
        </p:nvPicPr>
        <p:blipFill rotWithShape="1">
          <a:blip r:embed="rId3">
            <a:alphaModFix/>
          </a:blip>
          <a:srcRect b="3292" l="83187" r="2928" t="75762"/>
          <a:stretch/>
        </p:blipFill>
        <p:spPr>
          <a:xfrm>
            <a:off x="0" y="2262482"/>
            <a:ext cx="1640998" cy="2750868"/>
          </a:xfrm>
          <a:prstGeom prst="rect">
            <a:avLst/>
          </a:prstGeom>
          <a:noFill/>
          <a:ln>
            <a:noFill/>
          </a:ln>
        </p:spPr>
      </p:pic>
      <p:pic>
        <p:nvPicPr>
          <p:cNvPr id="215" name="Google Shape;215;g3121c40ee2d_0_656"/>
          <p:cNvPicPr preferRelativeResize="0"/>
          <p:nvPr/>
        </p:nvPicPr>
        <p:blipFill rotWithShape="1">
          <a:blip r:embed="rId3">
            <a:alphaModFix/>
          </a:blip>
          <a:srcRect b="72629" l="47339" r="27804" t="3382"/>
          <a:stretch/>
        </p:blipFill>
        <p:spPr>
          <a:xfrm>
            <a:off x="508425" y="3582175"/>
            <a:ext cx="1404398" cy="1506150"/>
          </a:xfrm>
          <a:prstGeom prst="rect">
            <a:avLst/>
          </a:prstGeom>
          <a:noFill/>
          <a:ln>
            <a:noFill/>
          </a:ln>
        </p:spPr>
      </p:pic>
      <p:pic>
        <p:nvPicPr>
          <p:cNvPr id="216" name="Google Shape;216;g3121c40ee2d_0_656"/>
          <p:cNvPicPr preferRelativeResize="0"/>
          <p:nvPr/>
        </p:nvPicPr>
        <p:blipFill rotWithShape="1">
          <a:blip r:embed="rId4">
            <a:alphaModFix/>
          </a:blip>
          <a:srcRect b="26513" l="0" r="0" t="0"/>
          <a:stretch/>
        </p:blipFill>
        <p:spPr>
          <a:xfrm>
            <a:off x="2154100" y="93428"/>
            <a:ext cx="1510125" cy="445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312e73d507d_0_64"/>
          <p:cNvSpPr txBox="1"/>
          <p:nvPr>
            <p:ph type="title"/>
          </p:nvPr>
        </p:nvSpPr>
        <p:spPr>
          <a:xfrm>
            <a:off x="398800" y="128450"/>
            <a:ext cx="5161200" cy="92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t/>
            </a:r>
            <a:endParaRPr sz="3010">
              <a:solidFill>
                <a:srgbClr val="FF6B65"/>
              </a:solidFill>
              <a:latin typeface="Heebo Black"/>
              <a:ea typeface="Heebo Black"/>
              <a:cs typeface="Heebo Black"/>
              <a:sym typeface="Heebo Black"/>
            </a:endParaRPr>
          </a:p>
          <a:p>
            <a:pPr indent="0" lvl="0" marL="0" rtl="0" algn="l">
              <a:lnSpc>
                <a:spcPct val="100000"/>
              </a:lnSpc>
              <a:spcBef>
                <a:spcPts val="0"/>
              </a:spcBef>
              <a:spcAft>
                <a:spcPts val="0"/>
              </a:spcAft>
              <a:buSzPts val="3000"/>
              <a:buNone/>
            </a:pPr>
            <a:r>
              <a:rPr lang="en"/>
              <a:t>MARKET LANDSCAPE</a:t>
            </a:r>
            <a:endParaRPr/>
          </a:p>
          <a:p>
            <a:pPr indent="0" lvl="0" marL="0" rtl="0" algn="l">
              <a:lnSpc>
                <a:spcPct val="100000"/>
              </a:lnSpc>
              <a:spcBef>
                <a:spcPts val="0"/>
              </a:spcBef>
              <a:spcAft>
                <a:spcPts val="0"/>
              </a:spcAft>
              <a:buSzPts val="3000"/>
              <a:buNone/>
            </a:pPr>
            <a:r>
              <a:t/>
            </a:r>
            <a:endParaRPr/>
          </a:p>
          <a:p>
            <a:pPr indent="0" lvl="0" marL="0" rtl="0" algn="l">
              <a:lnSpc>
                <a:spcPct val="100000"/>
              </a:lnSpc>
              <a:spcBef>
                <a:spcPts val="0"/>
              </a:spcBef>
              <a:spcAft>
                <a:spcPts val="0"/>
              </a:spcAft>
              <a:buSzPts val="3000"/>
              <a:buNone/>
            </a:pPr>
            <a:r>
              <a:t/>
            </a:r>
            <a:endParaRPr/>
          </a:p>
        </p:txBody>
      </p:sp>
      <p:sp>
        <p:nvSpPr>
          <p:cNvPr id="222" name="Google Shape;222;g312e73d507d_0_64"/>
          <p:cNvSpPr txBox="1"/>
          <p:nvPr/>
        </p:nvSpPr>
        <p:spPr>
          <a:xfrm>
            <a:off x="5497275" y="693025"/>
            <a:ext cx="4907700" cy="461700"/>
          </a:xfrm>
          <a:prstGeom prst="rect">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Hind SemiBold"/>
                <a:ea typeface="Hind SemiBold"/>
                <a:cs typeface="Hind SemiBold"/>
                <a:sym typeface="Hind SemiBold"/>
              </a:rPr>
              <a:t>Customer Demand Analysis</a:t>
            </a:r>
            <a:endParaRPr b="0" i="0" sz="1800" u="none" cap="none" strike="noStrike">
              <a:solidFill>
                <a:schemeClr val="dk1"/>
              </a:solidFill>
              <a:latin typeface="Hind SemiBold"/>
              <a:ea typeface="Hind SemiBold"/>
              <a:cs typeface="Hind SemiBold"/>
              <a:sym typeface="Hind SemiBold"/>
            </a:endParaRPr>
          </a:p>
        </p:txBody>
      </p:sp>
      <p:grpSp>
        <p:nvGrpSpPr>
          <p:cNvPr id="223" name="Google Shape;223;g312e73d507d_0_64"/>
          <p:cNvGrpSpPr/>
          <p:nvPr/>
        </p:nvGrpSpPr>
        <p:grpSpPr>
          <a:xfrm>
            <a:off x="398800" y="1848788"/>
            <a:ext cx="4135900" cy="877213"/>
            <a:chOff x="281700" y="2090475"/>
            <a:chExt cx="4135900" cy="877213"/>
          </a:xfrm>
        </p:grpSpPr>
        <p:sp>
          <p:nvSpPr>
            <p:cNvPr id="224" name="Google Shape;224;g312e73d507d_0_64"/>
            <p:cNvSpPr txBox="1"/>
            <p:nvPr/>
          </p:nvSpPr>
          <p:spPr>
            <a:xfrm>
              <a:off x="281700" y="2090475"/>
              <a:ext cx="11892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900"/>
                <a:buFont typeface="Arial"/>
                <a:buNone/>
              </a:pPr>
              <a:r>
                <a:rPr b="1" i="0" lang="en" sz="3900" u="none" cap="none" strike="noStrike">
                  <a:solidFill>
                    <a:schemeClr val="dk1"/>
                  </a:solidFill>
                  <a:latin typeface="Hind"/>
                  <a:ea typeface="Hind"/>
                  <a:cs typeface="Hind"/>
                  <a:sym typeface="Hind"/>
                </a:rPr>
                <a:t>78%</a:t>
              </a:r>
              <a:endParaRPr b="1" i="0" sz="3900" u="none" cap="none" strike="noStrike">
                <a:solidFill>
                  <a:schemeClr val="dk1"/>
                </a:solidFill>
                <a:latin typeface="Hind"/>
                <a:ea typeface="Hind"/>
                <a:cs typeface="Hind"/>
                <a:sym typeface="Hind"/>
              </a:endParaRPr>
            </a:p>
          </p:txBody>
        </p:sp>
        <p:sp>
          <p:nvSpPr>
            <p:cNvPr id="225" name="Google Shape;225;g312e73d507d_0_64"/>
            <p:cNvSpPr txBox="1"/>
            <p:nvPr/>
          </p:nvSpPr>
          <p:spPr>
            <a:xfrm>
              <a:off x="1417600" y="2090488"/>
              <a:ext cx="30000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dk1"/>
                  </a:solidFill>
                  <a:latin typeface="Hind"/>
                  <a:ea typeface="Hind"/>
                  <a:cs typeface="Hind"/>
                  <a:sym typeface="Hind"/>
                </a:rPr>
                <a:t>of customers report a preference for </a:t>
              </a:r>
              <a:r>
                <a:rPr b="0" i="0" lang="en" sz="1500" u="none" cap="none" strike="noStrike">
                  <a:solidFill>
                    <a:srgbClr val="FF6B65"/>
                  </a:solidFill>
                  <a:latin typeface="Hind SemiBold"/>
                  <a:ea typeface="Hind SemiBold"/>
                  <a:cs typeface="Hind SemiBold"/>
                  <a:sym typeface="Hind SemiBold"/>
                </a:rPr>
                <a:t>nutritious, organic, and sustainably</a:t>
              </a:r>
              <a:r>
                <a:rPr b="0" i="0" lang="en" sz="1500" u="none" cap="none" strike="noStrike">
                  <a:solidFill>
                    <a:schemeClr val="accent6"/>
                  </a:solidFill>
                  <a:latin typeface="Hind SemiBold"/>
                  <a:ea typeface="Hind SemiBold"/>
                  <a:cs typeface="Hind SemiBold"/>
                  <a:sym typeface="Hind SemiBold"/>
                </a:rPr>
                <a:t> sourced</a:t>
              </a:r>
              <a:r>
                <a:rPr b="0" i="0" lang="en" sz="1500" u="none" cap="none" strike="noStrike">
                  <a:solidFill>
                    <a:schemeClr val="accent2"/>
                  </a:solidFill>
                  <a:latin typeface="Hind"/>
                  <a:ea typeface="Hind"/>
                  <a:cs typeface="Hind"/>
                  <a:sym typeface="Hind"/>
                </a:rPr>
                <a:t> products</a:t>
              </a:r>
              <a:r>
                <a:rPr b="0" i="0" lang="en" sz="1500" u="none" cap="none" strike="noStrike">
                  <a:solidFill>
                    <a:schemeClr val="dk1"/>
                  </a:solidFill>
                  <a:latin typeface="Hind"/>
                  <a:ea typeface="Hind"/>
                  <a:cs typeface="Hind"/>
                  <a:sym typeface="Hind"/>
                </a:rPr>
                <a:t>.</a:t>
              </a:r>
              <a:endParaRPr b="0" i="0" sz="1500" u="none" cap="none" strike="noStrike">
                <a:solidFill>
                  <a:schemeClr val="dk1"/>
                </a:solidFill>
                <a:latin typeface="Hind"/>
                <a:ea typeface="Hind"/>
                <a:cs typeface="Hind"/>
                <a:sym typeface="Hind"/>
              </a:endParaRPr>
            </a:p>
          </p:txBody>
        </p:sp>
      </p:grpSp>
      <p:grpSp>
        <p:nvGrpSpPr>
          <p:cNvPr id="226" name="Google Shape;226;g312e73d507d_0_64"/>
          <p:cNvGrpSpPr/>
          <p:nvPr/>
        </p:nvGrpSpPr>
        <p:grpSpPr>
          <a:xfrm>
            <a:off x="4534698" y="1776525"/>
            <a:ext cx="4406853" cy="877200"/>
            <a:chOff x="352936" y="2985550"/>
            <a:chExt cx="4687145" cy="877200"/>
          </a:xfrm>
        </p:grpSpPr>
        <p:sp>
          <p:nvSpPr>
            <p:cNvPr id="227" name="Google Shape;227;g312e73d507d_0_64"/>
            <p:cNvSpPr txBox="1"/>
            <p:nvPr/>
          </p:nvSpPr>
          <p:spPr>
            <a:xfrm>
              <a:off x="1648881" y="2985550"/>
              <a:ext cx="33912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dk1"/>
                  </a:solidFill>
                  <a:latin typeface="Hind"/>
                  <a:ea typeface="Hind"/>
                  <a:cs typeface="Hind"/>
                  <a:sym typeface="Hind"/>
                </a:rPr>
                <a:t>indicate </a:t>
              </a:r>
              <a:r>
                <a:rPr b="0" i="0" lang="en" sz="1500" u="none" cap="none" strike="noStrike">
                  <a:solidFill>
                    <a:srgbClr val="FF6B65"/>
                  </a:solidFill>
                  <a:latin typeface="Hind SemiBold"/>
                  <a:ea typeface="Hind SemiBold"/>
                  <a:cs typeface="Hind SemiBold"/>
                  <a:sym typeface="Hind SemiBold"/>
                </a:rPr>
                <a:t>price sensitivity</a:t>
              </a:r>
              <a:r>
                <a:rPr b="0" i="0" lang="en" sz="1500" u="none" cap="none" strike="noStrike">
                  <a:solidFill>
                    <a:schemeClr val="dk1"/>
                  </a:solidFill>
                  <a:latin typeface="Hind"/>
                  <a:ea typeface="Hind"/>
                  <a:cs typeface="Hind"/>
                  <a:sym typeface="Hind"/>
                </a:rPr>
                <a:t> as a key factor, limiting purchases of healthier options.</a:t>
              </a:r>
              <a:endParaRPr b="0" i="0" sz="1500" u="none" cap="none" strike="noStrike">
                <a:solidFill>
                  <a:schemeClr val="dk1"/>
                </a:solidFill>
                <a:latin typeface="Hind"/>
                <a:ea typeface="Hind"/>
                <a:cs typeface="Hind"/>
                <a:sym typeface="Hind"/>
              </a:endParaRPr>
            </a:p>
          </p:txBody>
        </p:sp>
        <p:sp>
          <p:nvSpPr>
            <p:cNvPr id="228" name="Google Shape;228;g312e73d507d_0_64"/>
            <p:cNvSpPr txBox="1"/>
            <p:nvPr/>
          </p:nvSpPr>
          <p:spPr>
            <a:xfrm>
              <a:off x="352936" y="2985550"/>
              <a:ext cx="13893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900"/>
                <a:buFont typeface="Arial"/>
                <a:buNone/>
              </a:pPr>
              <a:r>
                <a:rPr b="1" i="0" lang="en" sz="3900" u="none" cap="none" strike="noStrike">
                  <a:solidFill>
                    <a:schemeClr val="dk1"/>
                  </a:solidFill>
                  <a:latin typeface="Hind"/>
                  <a:ea typeface="Hind"/>
                  <a:cs typeface="Hind"/>
                  <a:sym typeface="Hind"/>
                </a:rPr>
                <a:t>65%</a:t>
              </a:r>
              <a:endParaRPr b="1" i="0" sz="3900" u="none" cap="none" strike="noStrike">
                <a:solidFill>
                  <a:schemeClr val="dk1"/>
                </a:solidFill>
                <a:latin typeface="Hind"/>
                <a:ea typeface="Hind"/>
                <a:cs typeface="Hind"/>
                <a:sym typeface="Hind"/>
              </a:endParaRPr>
            </a:p>
          </p:txBody>
        </p:sp>
      </p:grpSp>
      <p:grpSp>
        <p:nvGrpSpPr>
          <p:cNvPr id="229" name="Google Shape;229;g312e73d507d_0_64"/>
          <p:cNvGrpSpPr/>
          <p:nvPr/>
        </p:nvGrpSpPr>
        <p:grpSpPr>
          <a:xfrm>
            <a:off x="4584900" y="3194975"/>
            <a:ext cx="4189200" cy="1108200"/>
            <a:chOff x="395700" y="4276250"/>
            <a:chExt cx="4189200" cy="1108200"/>
          </a:xfrm>
        </p:grpSpPr>
        <p:sp>
          <p:nvSpPr>
            <p:cNvPr id="230" name="Google Shape;230;g312e73d507d_0_64"/>
            <p:cNvSpPr txBox="1"/>
            <p:nvPr/>
          </p:nvSpPr>
          <p:spPr>
            <a:xfrm>
              <a:off x="1584900" y="4276250"/>
              <a:ext cx="30000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FF6B65"/>
                  </a:solidFill>
                  <a:latin typeface="Hind SemiBold"/>
                  <a:ea typeface="Hind SemiBold"/>
                  <a:cs typeface="Hind SemiBold"/>
                  <a:sym typeface="Hind SemiBold"/>
                </a:rPr>
                <a:t>year-over-year growth</a:t>
              </a:r>
              <a:r>
                <a:rPr b="0" i="0" lang="en" sz="1500" u="none" cap="none" strike="noStrike">
                  <a:solidFill>
                    <a:schemeClr val="dk1"/>
                  </a:solidFill>
                  <a:latin typeface="Hind"/>
                  <a:ea typeface="Hind"/>
                  <a:cs typeface="Hind"/>
                  <a:sym typeface="Hind"/>
                </a:rPr>
                <a:t> in demand for affordable healthy food options, especially among</a:t>
              </a:r>
              <a:r>
                <a:rPr b="0" i="0" lang="en" sz="1500" u="none" cap="none" strike="noStrike">
                  <a:solidFill>
                    <a:schemeClr val="dk1"/>
                  </a:solidFill>
                  <a:latin typeface="Hind SemiBold"/>
                  <a:ea typeface="Hind SemiBold"/>
                  <a:cs typeface="Hind SemiBold"/>
                  <a:sym typeface="Hind SemiBold"/>
                </a:rPr>
                <a:t> </a:t>
              </a:r>
              <a:r>
                <a:rPr b="0" i="0" lang="en" sz="1500" u="none" cap="none" strike="noStrike">
                  <a:solidFill>
                    <a:srgbClr val="FF6B65"/>
                  </a:solidFill>
                  <a:latin typeface="Hind SemiBold"/>
                  <a:ea typeface="Hind SemiBold"/>
                  <a:cs typeface="Hind SemiBold"/>
                  <a:sym typeface="Hind SemiBold"/>
                </a:rPr>
                <a:t>lower- and middle-income groups</a:t>
              </a:r>
              <a:r>
                <a:rPr b="0" i="0" lang="en" sz="1500" u="none" cap="none" strike="noStrike">
                  <a:solidFill>
                    <a:schemeClr val="dk1"/>
                  </a:solidFill>
                  <a:latin typeface="Hind"/>
                  <a:ea typeface="Hind"/>
                  <a:cs typeface="Hind"/>
                  <a:sym typeface="Hind"/>
                </a:rPr>
                <a:t>.</a:t>
              </a:r>
              <a:endParaRPr b="0" i="0" sz="1500" u="none" cap="none" strike="noStrike">
                <a:solidFill>
                  <a:schemeClr val="dk1"/>
                </a:solidFill>
                <a:latin typeface="Hind"/>
                <a:ea typeface="Hind"/>
                <a:cs typeface="Hind"/>
                <a:sym typeface="Hind"/>
              </a:endParaRPr>
            </a:p>
          </p:txBody>
        </p:sp>
        <p:sp>
          <p:nvSpPr>
            <p:cNvPr id="231" name="Google Shape;231;g312e73d507d_0_64"/>
            <p:cNvSpPr txBox="1"/>
            <p:nvPr/>
          </p:nvSpPr>
          <p:spPr>
            <a:xfrm>
              <a:off x="395700" y="4367575"/>
              <a:ext cx="11892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900"/>
                <a:buFont typeface="Arial"/>
                <a:buNone/>
              </a:pPr>
              <a:r>
                <a:rPr b="1" i="0" lang="en" sz="3900" u="none" cap="none" strike="noStrike">
                  <a:solidFill>
                    <a:schemeClr val="dk1"/>
                  </a:solidFill>
                  <a:latin typeface="Hind"/>
                  <a:ea typeface="Hind"/>
                  <a:cs typeface="Hind"/>
                  <a:sym typeface="Hind"/>
                </a:rPr>
                <a:t>10%</a:t>
              </a:r>
              <a:endParaRPr b="1" i="0" sz="3900" u="none" cap="none" strike="noStrike">
                <a:solidFill>
                  <a:schemeClr val="dk1"/>
                </a:solidFill>
                <a:latin typeface="Hind"/>
                <a:ea typeface="Hind"/>
                <a:cs typeface="Hind"/>
                <a:sym typeface="Hind"/>
              </a:endParaRPr>
            </a:p>
          </p:txBody>
        </p:sp>
      </p:grpSp>
      <p:grpSp>
        <p:nvGrpSpPr>
          <p:cNvPr id="232" name="Google Shape;232;g312e73d507d_0_64"/>
          <p:cNvGrpSpPr/>
          <p:nvPr/>
        </p:nvGrpSpPr>
        <p:grpSpPr>
          <a:xfrm>
            <a:off x="499150" y="3194975"/>
            <a:ext cx="4035550" cy="1108200"/>
            <a:chOff x="499150" y="3583875"/>
            <a:chExt cx="4035550" cy="1108200"/>
          </a:xfrm>
        </p:grpSpPr>
        <p:sp>
          <p:nvSpPr>
            <p:cNvPr id="233" name="Google Shape;233;g312e73d507d_0_64"/>
            <p:cNvSpPr txBox="1"/>
            <p:nvPr/>
          </p:nvSpPr>
          <p:spPr>
            <a:xfrm>
              <a:off x="499150" y="3672375"/>
              <a:ext cx="8484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900"/>
                <a:buFont typeface="Arial"/>
                <a:buNone/>
              </a:pPr>
              <a:r>
                <a:rPr b="1" i="0" lang="en" sz="3900" u="none" cap="none" strike="noStrike">
                  <a:solidFill>
                    <a:schemeClr val="dk1"/>
                  </a:solidFill>
                  <a:latin typeface="Hind"/>
                  <a:ea typeface="Hind"/>
                  <a:cs typeface="Hind"/>
                  <a:sym typeface="Hind"/>
                </a:rPr>
                <a:t>0.6</a:t>
              </a:r>
              <a:endParaRPr b="1" i="0" sz="3900" u="none" cap="none" strike="noStrike">
                <a:solidFill>
                  <a:schemeClr val="dk1"/>
                </a:solidFill>
                <a:latin typeface="Hind"/>
                <a:ea typeface="Hind"/>
                <a:cs typeface="Hind"/>
                <a:sym typeface="Hind"/>
              </a:endParaRPr>
            </a:p>
          </p:txBody>
        </p:sp>
        <p:sp>
          <p:nvSpPr>
            <p:cNvPr id="234" name="Google Shape;234;g312e73d507d_0_64"/>
            <p:cNvSpPr txBox="1"/>
            <p:nvPr/>
          </p:nvSpPr>
          <p:spPr>
            <a:xfrm>
              <a:off x="1534700" y="3583875"/>
              <a:ext cx="30000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dk1"/>
                  </a:solidFill>
                  <a:latin typeface="Hind"/>
                  <a:ea typeface="Hind"/>
                  <a:cs typeface="Hind"/>
                  <a:sym typeface="Hind"/>
                </a:rPr>
                <a:t>elasticity score for healthy products, indicating </a:t>
              </a:r>
              <a:r>
                <a:rPr b="0" i="0" lang="en" sz="1500" u="none" cap="none" strike="noStrike">
                  <a:solidFill>
                    <a:srgbClr val="FF6B65"/>
                  </a:solidFill>
                  <a:latin typeface="Hind SemiBold"/>
                  <a:ea typeface="Hind SemiBold"/>
                  <a:cs typeface="Hind SemiBold"/>
                  <a:sym typeface="Hind SemiBold"/>
                </a:rPr>
                <a:t>moderate sensitivity</a:t>
              </a:r>
              <a:r>
                <a:rPr b="0" i="0" lang="en" sz="1500" u="none" cap="none" strike="noStrike">
                  <a:solidFill>
                    <a:schemeClr val="dk1"/>
                  </a:solidFill>
                  <a:latin typeface="Hind"/>
                  <a:ea typeface="Hind"/>
                  <a:cs typeface="Hind"/>
                  <a:sym typeface="Hind"/>
                </a:rPr>
                <a:t> to price changes in this segment.</a:t>
              </a:r>
              <a:endParaRPr b="0" i="0" sz="1500" u="none" cap="none" strike="noStrike">
                <a:solidFill>
                  <a:schemeClr val="dk1"/>
                </a:solidFill>
                <a:latin typeface="Hind"/>
                <a:ea typeface="Hind"/>
                <a:cs typeface="Hind"/>
                <a:sym typeface="Hind"/>
              </a:endParaRPr>
            </a:p>
          </p:txBody>
        </p:sp>
      </p:grpSp>
      <p:pic>
        <p:nvPicPr>
          <p:cNvPr id="235" name="Google Shape;235;g312e73d507d_0_64"/>
          <p:cNvPicPr preferRelativeResize="0"/>
          <p:nvPr/>
        </p:nvPicPr>
        <p:blipFill rotWithShape="1">
          <a:blip r:embed="rId3">
            <a:alphaModFix/>
          </a:blip>
          <a:srcRect b="26513" l="0" r="0" t="0"/>
          <a:stretch/>
        </p:blipFill>
        <p:spPr>
          <a:xfrm>
            <a:off x="499150" y="113012"/>
            <a:ext cx="1968050" cy="580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312e73d507d_0_11"/>
          <p:cNvSpPr txBox="1"/>
          <p:nvPr>
            <p:ph type="title"/>
          </p:nvPr>
        </p:nvSpPr>
        <p:spPr>
          <a:xfrm>
            <a:off x="398800" y="128450"/>
            <a:ext cx="5161200" cy="92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t/>
            </a:r>
            <a:endParaRPr/>
          </a:p>
          <a:p>
            <a:pPr indent="0" lvl="0" marL="0" rtl="0" algn="l">
              <a:lnSpc>
                <a:spcPct val="100000"/>
              </a:lnSpc>
              <a:spcBef>
                <a:spcPts val="0"/>
              </a:spcBef>
              <a:spcAft>
                <a:spcPts val="0"/>
              </a:spcAft>
              <a:buSzPts val="3000"/>
              <a:buNone/>
            </a:pPr>
            <a:r>
              <a:rPr lang="en"/>
              <a:t>MARKET LANDSCAPE</a:t>
            </a:r>
            <a:endParaRPr/>
          </a:p>
          <a:p>
            <a:pPr indent="0" lvl="0" marL="0" rtl="0" algn="l">
              <a:lnSpc>
                <a:spcPct val="100000"/>
              </a:lnSpc>
              <a:spcBef>
                <a:spcPts val="0"/>
              </a:spcBef>
              <a:spcAft>
                <a:spcPts val="0"/>
              </a:spcAft>
              <a:buSzPts val="3000"/>
              <a:buNone/>
            </a:pPr>
            <a:r>
              <a:t/>
            </a:r>
            <a:endParaRPr/>
          </a:p>
          <a:p>
            <a:pPr indent="0" lvl="0" marL="0" rtl="0" algn="l">
              <a:lnSpc>
                <a:spcPct val="100000"/>
              </a:lnSpc>
              <a:spcBef>
                <a:spcPts val="0"/>
              </a:spcBef>
              <a:spcAft>
                <a:spcPts val="0"/>
              </a:spcAft>
              <a:buSzPts val="3000"/>
              <a:buNone/>
            </a:pPr>
            <a:r>
              <a:t/>
            </a:r>
            <a:endParaRPr/>
          </a:p>
        </p:txBody>
      </p:sp>
      <p:sp>
        <p:nvSpPr>
          <p:cNvPr id="241" name="Google Shape;241;g312e73d507d_0_11"/>
          <p:cNvSpPr txBox="1"/>
          <p:nvPr/>
        </p:nvSpPr>
        <p:spPr>
          <a:xfrm>
            <a:off x="5497275" y="693025"/>
            <a:ext cx="4907700" cy="461700"/>
          </a:xfrm>
          <a:prstGeom prst="rect">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Hind SemiBold"/>
                <a:ea typeface="Hind SemiBold"/>
                <a:cs typeface="Hind SemiBold"/>
                <a:sym typeface="Hind SemiBold"/>
              </a:rPr>
              <a:t>Competition Analysis</a:t>
            </a:r>
            <a:endParaRPr b="0" i="0" sz="1800" u="none" cap="none" strike="noStrike">
              <a:solidFill>
                <a:schemeClr val="dk1"/>
              </a:solidFill>
              <a:latin typeface="Hind SemiBold"/>
              <a:ea typeface="Hind SemiBold"/>
              <a:cs typeface="Hind SemiBold"/>
              <a:sym typeface="Hind SemiBold"/>
            </a:endParaRPr>
          </a:p>
        </p:txBody>
      </p:sp>
      <p:grpSp>
        <p:nvGrpSpPr>
          <p:cNvPr id="242" name="Google Shape;242;g312e73d507d_0_11"/>
          <p:cNvGrpSpPr/>
          <p:nvPr/>
        </p:nvGrpSpPr>
        <p:grpSpPr>
          <a:xfrm>
            <a:off x="344750" y="1691588"/>
            <a:ext cx="3859200" cy="785100"/>
            <a:chOff x="281700" y="2262300"/>
            <a:chExt cx="3859200" cy="785100"/>
          </a:xfrm>
        </p:grpSpPr>
        <p:sp>
          <p:nvSpPr>
            <p:cNvPr id="243" name="Google Shape;243;g312e73d507d_0_11"/>
            <p:cNvSpPr txBox="1"/>
            <p:nvPr/>
          </p:nvSpPr>
          <p:spPr>
            <a:xfrm>
              <a:off x="281700" y="2262300"/>
              <a:ext cx="11892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900"/>
                <a:buFont typeface="Arial"/>
                <a:buNone/>
              </a:pPr>
              <a:r>
                <a:rPr b="1" i="0" lang="en" sz="3900" u="none" cap="none" strike="noStrike">
                  <a:solidFill>
                    <a:schemeClr val="dk1"/>
                  </a:solidFill>
                  <a:latin typeface="Hind"/>
                  <a:ea typeface="Hind"/>
                  <a:cs typeface="Hind"/>
                  <a:sym typeface="Hind"/>
                </a:rPr>
                <a:t>15%</a:t>
              </a:r>
              <a:endParaRPr b="1" i="0" sz="3900" u="none" cap="none" strike="noStrike">
                <a:solidFill>
                  <a:schemeClr val="dk1"/>
                </a:solidFill>
                <a:latin typeface="Hind"/>
                <a:ea typeface="Hind"/>
                <a:cs typeface="Hind"/>
                <a:sym typeface="Hind"/>
              </a:endParaRPr>
            </a:p>
          </p:txBody>
        </p:sp>
        <p:sp>
          <p:nvSpPr>
            <p:cNvPr id="244" name="Google Shape;244;g312e73d507d_0_11"/>
            <p:cNvSpPr txBox="1"/>
            <p:nvPr/>
          </p:nvSpPr>
          <p:spPr>
            <a:xfrm>
              <a:off x="1470900" y="2362363"/>
              <a:ext cx="2670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dk1"/>
                  </a:solidFill>
                  <a:latin typeface="Hind"/>
                  <a:ea typeface="Hind"/>
                  <a:cs typeface="Hind"/>
                  <a:sym typeface="Hind"/>
                </a:rPr>
                <a:t>Market Share in the </a:t>
              </a:r>
              <a:r>
                <a:rPr b="0" i="0" lang="en" sz="1500" u="none" cap="none" strike="noStrike">
                  <a:solidFill>
                    <a:srgbClr val="FF6B65"/>
                  </a:solidFill>
                  <a:latin typeface="Hind SemiBold"/>
                  <a:ea typeface="Hind SemiBold"/>
                  <a:cs typeface="Hind SemiBold"/>
                  <a:sym typeface="Hind SemiBold"/>
                </a:rPr>
                <a:t>health-food segment</a:t>
              </a:r>
              <a:endParaRPr b="0" i="0" sz="1500" u="none" cap="none" strike="noStrike">
                <a:solidFill>
                  <a:srgbClr val="FF6B65"/>
                </a:solidFill>
                <a:latin typeface="Hind SemiBold"/>
                <a:ea typeface="Hind SemiBold"/>
                <a:cs typeface="Hind SemiBold"/>
                <a:sym typeface="Hind SemiBold"/>
              </a:endParaRPr>
            </a:p>
          </p:txBody>
        </p:sp>
      </p:grpSp>
      <p:grpSp>
        <p:nvGrpSpPr>
          <p:cNvPr id="245" name="Google Shape;245;g312e73d507d_0_11"/>
          <p:cNvGrpSpPr/>
          <p:nvPr/>
        </p:nvGrpSpPr>
        <p:grpSpPr>
          <a:xfrm>
            <a:off x="4667098" y="1691600"/>
            <a:ext cx="4132131" cy="785100"/>
            <a:chOff x="352936" y="2823850"/>
            <a:chExt cx="4394949" cy="785100"/>
          </a:xfrm>
        </p:grpSpPr>
        <p:sp>
          <p:nvSpPr>
            <p:cNvPr id="246" name="Google Shape;246;g312e73d507d_0_11"/>
            <p:cNvSpPr txBox="1"/>
            <p:nvPr/>
          </p:nvSpPr>
          <p:spPr>
            <a:xfrm>
              <a:off x="1648885" y="2929675"/>
              <a:ext cx="3099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dk1"/>
                  </a:solidFill>
                  <a:latin typeface="Hind"/>
                  <a:ea typeface="Hind"/>
                  <a:cs typeface="Hind"/>
                  <a:sym typeface="Hind"/>
                </a:rPr>
                <a:t>Competitors price health products is at a 17% </a:t>
              </a:r>
              <a:r>
                <a:rPr b="0" i="0" lang="en" sz="1500" u="none" cap="none" strike="noStrike">
                  <a:solidFill>
                    <a:srgbClr val="FF6B65"/>
                  </a:solidFill>
                  <a:latin typeface="Hind SemiBold"/>
                  <a:ea typeface="Hind SemiBold"/>
                  <a:cs typeface="Hind SemiBold"/>
                  <a:sym typeface="Hind SemiBold"/>
                </a:rPr>
                <a:t>premium</a:t>
              </a:r>
              <a:endParaRPr b="0" i="0" sz="1500" u="none" cap="none" strike="noStrike">
                <a:solidFill>
                  <a:schemeClr val="dk1"/>
                </a:solidFill>
                <a:latin typeface="Hind"/>
                <a:ea typeface="Hind"/>
                <a:cs typeface="Hind"/>
                <a:sym typeface="Hind"/>
              </a:endParaRPr>
            </a:p>
          </p:txBody>
        </p:sp>
        <p:sp>
          <p:nvSpPr>
            <p:cNvPr id="247" name="Google Shape;247;g312e73d507d_0_11"/>
            <p:cNvSpPr txBox="1"/>
            <p:nvPr/>
          </p:nvSpPr>
          <p:spPr>
            <a:xfrm>
              <a:off x="352936" y="2823850"/>
              <a:ext cx="13893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900"/>
                <a:buFont typeface="Arial"/>
                <a:buNone/>
              </a:pPr>
              <a:r>
                <a:rPr b="1" i="0" lang="en" sz="3900" u="none" cap="none" strike="noStrike">
                  <a:solidFill>
                    <a:schemeClr val="dk1"/>
                  </a:solidFill>
                  <a:latin typeface="Hind"/>
                  <a:ea typeface="Hind"/>
                  <a:cs typeface="Hind"/>
                  <a:sym typeface="Hind"/>
                </a:rPr>
                <a:t>17%</a:t>
              </a:r>
              <a:endParaRPr b="1" i="0" sz="3900" u="none" cap="none" strike="noStrike">
                <a:solidFill>
                  <a:schemeClr val="dk1"/>
                </a:solidFill>
                <a:latin typeface="Hind"/>
                <a:ea typeface="Hind"/>
                <a:cs typeface="Hind"/>
                <a:sym typeface="Hind"/>
              </a:endParaRPr>
            </a:p>
          </p:txBody>
        </p:sp>
      </p:grpSp>
      <p:grpSp>
        <p:nvGrpSpPr>
          <p:cNvPr id="248" name="Google Shape;248;g312e73d507d_0_11"/>
          <p:cNvGrpSpPr/>
          <p:nvPr/>
        </p:nvGrpSpPr>
        <p:grpSpPr>
          <a:xfrm>
            <a:off x="4717300" y="2936800"/>
            <a:ext cx="3796800" cy="1339200"/>
            <a:chOff x="395700" y="3941300"/>
            <a:chExt cx="3796800" cy="1339200"/>
          </a:xfrm>
        </p:grpSpPr>
        <p:sp>
          <p:nvSpPr>
            <p:cNvPr id="249" name="Google Shape;249;g312e73d507d_0_11"/>
            <p:cNvSpPr txBox="1"/>
            <p:nvPr/>
          </p:nvSpPr>
          <p:spPr>
            <a:xfrm>
              <a:off x="1584900" y="3941300"/>
              <a:ext cx="2607600" cy="13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dk1"/>
                  </a:solidFill>
                  <a:latin typeface="Hind"/>
                  <a:ea typeface="Hind"/>
                  <a:cs typeface="Hind"/>
                  <a:sym typeface="Hind"/>
                </a:rPr>
                <a:t>Competitors dominate 70% of the urban market, leaving </a:t>
              </a:r>
              <a:r>
                <a:rPr b="0" i="0" lang="en" sz="1500" u="none" cap="none" strike="noStrike">
                  <a:solidFill>
                    <a:srgbClr val="FF6B65"/>
                  </a:solidFill>
                  <a:latin typeface="Hind SemiBold"/>
                  <a:ea typeface="Hind SemiBold"/>
                  <a:cs typeface="Hind SemiBold"/>
                  <a:sym typeface="Hind SemiBold"/>
                </a:rPr>
                <a:t>35% of suburban/rural markets </a:t>
              </a:r>
              <a:r>
                <a:rPr b="0" i="0" lang="en" sz="1500" u="none" cap="none" strike="noStrike">
                  <a:solidFill>
                    <a:schemeClr val="dk1"/>
                  </a:solidFill>
                  <a:latin typeface="Hind"/>
                  <a:ea typeface="Hind"/>
                  <a:cs typeface="Hind"/>
                  <a:sym typeface="Hind"/>
                </a:rPr>
                <a:t>open for affordable options</a:t>
              </a:r>
              <a:endParaRPr b="0" i="0" sz="1500" u="none" cap="none" strike="noStrike">
                <a:solidFill>
                  <a:schemeClr val="dk1"/>
                </a:solidFill>
                <a:latin typeface="Hind"/>
                <a:ea typeface="Hind"/>
                <a:cs typeface="Hind"/>
                <a:sym typeface="Hind"/>
              </a:endParaRPr>
            </a:p>
          </p:txBody>
        </p:sp>
        <p:sp>
          <p:nvSpPr>
            <p:cNvPr id="250" name="Google Shape;250;g312e73d507d_0_11"/>
            <p:cNvSpPr txBox="1"/>
            <p:nvPr/>
          </p:nvSpPr>
          <p:spPr>
            <a:xfrm>
              <a:off x="395700" y="4032625"/>
              <a:ext cx="11892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900"/>
                <a:buFont typeface="Arial"/>
                <a:buNone/>
              </a:pPr>
              <a:r>
                <a:rPr b="1" i="0" lang="en" sz="3900" u="none" cap="none" strike="noStrike">
                  <a:solidFill>
                    <a:schemeClr val="dk1"/>
                  </a:solidFill>
                  <a:latin typeface="Hind"/>
                  <a:ea typeface="Hind"/>
                  <a:cs typeface="Hind"/>
                  <a:sym typeface="Hind"/>
                </a:rPr>
                <a:t>70%</a:t>
              </a:r>
              <a:endParaRPr b="1" i="0" sz="3900" u="none" cap="none" strike="noStrike">
                <a:solidFill>
                  <a:schemeClr val="dk1"/>
                </a:solidFill>
                <a:latin typeface="Hind"/>
                <a:ea typeface="Hind"/>
                <a:cs typeface="Hind"/>
                <a:sym typeface="Hind"/>
              </a:endParaRPr>
            </a:p>
          </p:txBody>
        </p:sp>
      </p:grpSp>
      <p:grpSp>
        <p:nvGrpSpPr>
          <p:cNvPr id="251" name="Google Shape;251;g312e73d507d_0_11"/>
          <p:cNvGrpSpPr/>
          <p:nvPr/>
        </p:nvGrpSpPr>
        <p:grpSpPr>
          <a:xfrm>
            <a:off x="421575" y="3039675"/>
            <a:ext cx="4090375" cy="877200"/>
            <a:chOff x="289175" y="3351800"/>
            <a:chExt cx="4090375" cy="877200"/>
          </a:xfrm>
        </p:grpSpPr>
        <p:sp>
          <p:nvSpPr>
            <p:cNvPr id="252" name="Google Shape;252;g312e73d507d_0_11"/>
            <p:cNvSpPr txBox="1"/>
            <p:nvPr/>
          </p:nvSpPr>
          <p:spPr>
            <a:xfrm>
              <a:off x="289175" y="3351800"/>
              <a:ext cx="11991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900"/>
                <a:buFont typeface="Arial"/>
                <a:buNone/>
              </a:pPr>
              <a:r>
                <a:rPr b="1" i="0" lang="en" sz="3900" u="none" cap="none" strike="noStrike">
                  <a:solidFill>
                    <a:schemeClr val="dk1"/>
                  </a:solidFill>
                  <a:latin typeface="Hind"/>
                  <a:ea typeface="Hind"/>
                  <a:cs typeface="Hind"/>
                  <a:sym typeface="Hind"/>
                </a:rPr>
                <a:t>12% </a:t>
              </a:r>
              <a:endParaRPr b="1" i="0" sz="3900" u="none" cap="none" strike="noStrike">
                <a:solidFill>
                  <a:schemeClr val="dk1"/>
                </a:solidFill>
                <a:latin typeface="Hind"/>
                <a:ea typeface="Hind"/>
                <a:cs typeface="Hind"/>
                <a:sym typeface="Hind"/>
              </a:endParaRPr>
            </a:p>
          </p:txBody>
        </p:sp>
        <p:sp>
          <p:nvSpPr>
            <p:cNvPr id="253" name="Google Shape;253;g312e73d507d_0_11"/>
            <p:cNvSpPr txBox="1"/>
            <p:nvPr/>
          </p:nvSpPr>
          <p:spPr>
            <a:xfrm>
              <a:off x="1379550" y="3351800"/>
              <a:ext cx="30000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dk1"/>
                  </a:solidFill>
                  <a:latin typeface="Hind"/>
                  <a:ea typeface="Hind"/>
                  <a:cs typeface="Hind"/>
                  <a:sym typeface="Hind"/>
                </a:rPr>
                <a:t>Health-food sector growth  annually, outpacing the </a:t>
              </a:r>
              <a:r>
                <a:rPr b="0" i="0" lang="en" sz="1500" u="none" cap="none" strike="noStrike">
                  <a:solidFill>
                    <a:srgbClr val="FF6B65"/>
                  </a:solidFill>
                  <a:latin typeface="Hind SemiBold"/>
                  <a:ea typeface="Hind SemiBold"/>
                  <a:cs typeface="Hind SemiBold"/>
                  <a:sym typeface="Hind SemiBold"/>
                </a:rPr>
                <a:t>9% growth in conventional grocery</a:t>
              </a:r>
              <a:endParaRPr b="0" i="0" sz="1500" u="none" cap="none" strike="noStrike">
                <a:solidFill>
                  <a:schemeClr val="dk1"/>
                </a:solidFill>
                <a:latin typeface="Hind"/>
                <a:ea typeface="Hind"/>
                <a:cs typeface="Hind"/>
                <a:sym typeface="Hind"/>
              </a:endParaRPr>
            </a:p>
          </p:txBody>
        </p:sp>
      </p:grpSp>
      <p:pic>
        <p:nvPicPr>
          <p:cNvPr id="254" name="Google Shape;254;g312e73d507d_0_11"/>
          <p:cNvPicPr preferRelativeResize="0"/>
          <p:nvPr/>
        </p:nvPicPr>
        <p:blipFill rotWithShape="1">
          <a:blip r:embed="rId3">
            <a:alphaModFix/>
          </a:blip>
          <a:srcRect b="26513" l="0" r="0" t="0"/>
          <a:stretch/>
        </p:blipFill>
        <p:spPr>
          <a:xfrm>
            <a:off x="499150" y="113012"/>
            <a:ext cx="1968050" cy="580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g3121c40ee2d_0_309"/>
          <p:cNvSpPr txBox="1"/>
          <p:nvPr>
            <p:ph type="title"/>
          </p:nvPr>
        </p:nvSpPr>
        <p:spPr>
          <a:xfrm>
            <a:off x="682100" y="145450"/>
            <a:ext cx="9006600" cy="505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680"/>
              <a:buNone/>
            </a:pPr>
            <a:r>
              <a:rPr lang="en"/>
              <a:t>CUSTOMER SEGMENTATION</a:t>
            </a:r>
            <a:endParaRPr/>
          </a:p>
        </p:txBody>
      </p:sp>
      <p:graphicFrame>
        <p:nvGraphicFramePr>
          <p:cNvPr id="260" name="Google Shape;260;g3121c40ee2d_0_309"/>
          <p:cNvGraphicFramePr/>
          <p:nvPr/>
        </p:nvGraphicFramePr>
        <p:xfrm>
          <a:off x="763181" y="753835"/>
          <a:ext cx="3000000" cy="3000000"/>
        </p:xfrm>
        <a:graphic>
          <a:graphicData uri="http://schemas.openxmlformats.org/drawingml/2006/table">
            <a:tbl>
              <a:tblPr>
                <a:noFill/>
                <a:tableStyleId>{735EE697-A881-41DC-8429-0AF7E03F4B84}</a:tableStyleId>
              </a:tblPr>
              <a:tblGrid>
                <a:gridCol w="1452675"/>
                <a:gridCol w="2084450"/>
                <a:gridCol w="1872750"/>
                <a:gridCol w="2579200"/>
              </a:tblGrid>
              <a:tr h="425750">
                <a:tc>
                  <a:txBody>
                    <a:bodyPr/>
                    <a:lstStyle/>
                    <a:p>
                      <a:pPr indent="0" lvl="0" marL="0" marR="0" rtl="0" algn="ctr">
                        <a:lnSpc>
                          <a:spcPct val="115000"/>
                        </a:lnSpc>
                        <a:spcBef>
                          <a:spcPts val="0"/>
                        </a:spcBef>
                        <a:spcAft>
                          <a:spcPts val="0"/>
                        </a:spcAft>
                        <a:buClr>
                          <a:srgbClr val="000000"/>
                        </a:buClr>
                        <a:buSzPts val="1500"/>
                        <a:buFont typeface="Arial"/>
                        <a:buNone/>
                      </a:pPr>
                      <a:r>
                        <a:rPr lang="en" sz="1500" u="none" cap="none" strike="noStrike">
                          <a:solidFill>
                            <a:schemeClr val="accent2"/>
                          </a:solidFill>
                          <a:latin typeface="Hind SemiBold"/>
                          <a:ea typeface="Hind SemiBold"/>
                          <a:cs typeface="Hind SemiBold"/>
                          <a:sym typeface="Hind SemiBold"/>
                        </a:rPr>
                        <a:t>Segment Name</a:t>
                      </a:r>
                      <a:endParaRPr sz="1500" u="none" cap="none" strike="noStrike">
                        <a:solidFill>
                          <a:schemeClr val="accent2"/>
                        </a:solidFill>
                        <a:latin typeface="Hind SemiBold"/>
                        <a:ea typeface="Hind SemiBold"/>
                        <a:cs typeface="Hind SemiBold"/>
                        <a:sym typeface="Hind SemiBold"/>
                      </a:endParaRPr>
                    </a:p>
                  </a:txBody>
                  <a:tcPr marT="19050" marB="19050" marR="28575" marL="28575" anchor="ctr">
                    <a:lnL cap="flat" cmpd="sng" w="19050">
                      <a:solidFill>
                        <a:srgbClr val="FF6B65"/>
                      </a:solidFill>
                      <a:prstDash val="dot"/>
                      <a:round/>
                      <a:headEnd len="sm" w="sm" type="none"/>
                      <a:tailEnd len="sm" w="sm" type="none"/>
                    </a:lnL>
                    <a:lnR cap="flat" cmpd="sng" w="19050">
                      <a:solidFill>
                        <a:srgbClr val="000000"/>
                      </a:solidFill>
                      <a:prstDash val="dot"/>
                      <a:round/>
                      <a:headEnd len="sm" w="sm" type="none"/>
                      <a:tailEnd len="sm" w="sm" type="none"/>
                    </a:lnR>
                    <a:lnT cap="flat" cmpd="sng" w="19050">
                      <a:solidFill>
                        <a:srgbClr val="FF6B65"/>
                      </a:solidFill>
                      <a:prstDash val="dot"/>
                      <a:round/>
                      <a:headEnd len="sm" w="sm" type="none"/>
                      <a:tailEnd len="sm" w="sm" type="none"/>
                    </a:lnT>
                    <a:lnB cap="flat" cmpd="sng" w="19050">
                      <a:solidFill>
                        <a:srgbClr val="FF6B65"/>
                      </a:solidFill>
                      <a:prstDash val="dot"/>
                      <a:round/>
                      <a:headEnd len="sm" w="sm" type="none"/>
                      <a:tailEnd len="sm" w="sm" type="none"/>
                    </a:lnB>
                    <a:solidFill>
                      <a:schemeClr val="lt1"/>
                    </a:solidFill>
                  </a:tcPr>
                </a:tc>
                <a:tc>
                  <a:txBody>
                    <a:bodyPr/>
                    <a:lstStyle/>
                    <a:p>
                      <a:pPr indent="0" lvl="0" marL="0" marR="0" rtl="0" algn="ctr">
                        <a:lnSpc>
                          <a:spcPct val="115000"/>
                        </a:lnSpc>
                        <a:spcBef>
                          <a:spcPts val="0"/>
                        </a:spcBef>
                        <a:spcAft>
                          <a:spcPts val="0"/>
                        </a:spcAft>
                        <a:buClr>
                          <a:srgbClr val="000000"/>
                        </a:buClr>
                        <a:buSzPts val="1500"/>
                        <a:buFont typeface="Arial"/>
                        <a:buNone/>
                      </a:pPr>
                      <a:r>
                        <a:rPr lang="en" sz="1500" u="none" cap="none" strike="noStrike">
                          <a:solidFill>
                            <a:schemeClr val="accent2"/>
                          </a:solidFill>
                          <a:latin typeface="Hind SemiBold"/>
                          <a:ea typeface="Hind SemiBold"/>
                          <a:cs typeface="Hind SemiBold"/>
                          <a:sym typeface="Hind SemiBold"/>
                        </a:rPr>
                        <a:t>Description</a:t>
                      </a:r>
                      <a:endParaRPr sz="1500" u="none" cap="none" strike="noStrike">
                        <a:solidFill>
                          <a:schemeClr val="accent2"/>
                        </a:solidFill>
                        <a:latin typeface="Hind SemiBold"/>
                        <a:ea typeface="Hind SemiBold"/>
                        <a:cs typeface="Hind SemiBold"/>
                        <a:sym typeface="Hind SemiBold"/>
                      </a:endParaRPr>
                    </a:p>
                  </a:txBody>
                  <a:tcPr marT="19050" marB="19050" marR="28575" marL="28575" anchor="ctr">
                    <a:lnL cap="flat" cmpd="sng" w="19050">
                      <a:solidFill>
                        <a:srgbClr val="000000"/>
                      </a:solidFill>
                      <a:prstDash val="dot"/>
                      <a:round/>
                      <a:headEnd len="sm" w="sm" type="none"/>
                      <a:tailEnd len="sm" w="sm" type="none"/>
                    </a:lnL>
                    <a:lnR cap="flat" cmpd="sng" w="19050">
                      <a:solidFill>
                        <a:schemeClr val="lt1"/>
                      </a:solidFill>
                      <a:prstDash val="dot"/>
                      <a:round/>
                      <a:headEnd len="sm" w="sm" type="none"/>
                      <a:tailEnd len="sm" w="sm" type="none"/>
                    </a:lnR>
                    <a:lnT cap="flat" cmpd="sng" w="19050">
                      <a:solidFill>
                        <a:srgbClr val="FF6B65"/>
                      </a:solidFill>
                      <a:prstDash val="dot"/>
                      <a:round/>
                      <a:headEnd len="sm" w="sm" type="none"/>
                      <a:tailEnd len="sm" w="sm" type="none"/>
                    </a:lnT>
                    <a:lnB cap="flat" cmpd="sng" w="19050">
                      <a:solidFill>
                        <a:srgbClr val="FF6B65"/>
                      </a:solidFill>
                      <a:prstDash val="dot"/>
                      <a:round/>
                      <a:headEnd len="sm" w="sm" type="none"/>
                      <a:tailEnd len="sm" w="sm" type="none"/>
                    </a:lnB>
                    <a:solidFill>
                      <a:schemeClr val="lt1"/>
                    </a:solidFill>
                  </a:tcPr>
                </a:tc>
                <a:tc>
                  <a:txBody>
                    <a:bodyPr/>
                    <a:lstStyle/>
                    <a:p>
                      <a:pPr indent="0" lvl="0" marL="0" marR="0" rtl="0" algn="ctr">
                        <a:lnSpc>
                          <a:spcPct val="115000"/>
                        </a:lnSpc>
                        <a:spcBef>
                          <a:spcPts val="0"/>
                        </a:spcBef>
                        <a:spcAft>
                          <a:spcPts val="0"/>
                        </a:spcAft>
                        <a:buClr>
                          <a:srgbClr val="000000"/>
                        </a:buClr>
                        <a:buSzPts val="1500"/>
                        <a:buFont typeface="Arial"/>
                        <a:buNone/>
                      </a:pPr>
                      <a:r>
                        <a:rPr lang="en" sz="1500" u="none" cap="none" strike="noStrike">
                          <a:solidFill>
                            <a:schemeClr val="accent2"/>
                          </a:solidFill>
                          <a:latin typeface="Hind SemiBold"/>
                          <a:ea typeface="Hind SemiBold"/>
                          <a:cs typeface="Hind SemiBold"/>
                          <a:sym typeface="Hind SemiBold"/>
                        </a:rPr>
                        <a:t>Key Variables</a:t>
                      </a:r>
                      <a:endParaRPr sz="1500" u="none" cap="none" strike="noStrike">
                        <a:solidFill>
                          <a:schemeClr val="accent2"/>
                        </a:solidFill>
                        <a:latin typeface="Hind SemiBold"/>
                        <a:ea typeface="Hind SemiBold"/>
                        <a:cs typeface="Hind SemiBold"/>
                        <a:sym typeface="Hind SemiBold"/>
                      </a:endParaRPr>
                    </a:p>
                  </a:txBody>
                  <a:tcPr marT="19050" marB="19050" marR="28575" marL="28575" anchor="ctr">
                    <a:lnL cap="flat" cmpd="sng" w="19050">
                      <a:solidFill>
                        <a:schemeClr val="lt1"/>
                      </a:solidFill>
                      <a:prstDash val="dot"/>
                      <a:round/>
                      <a:headEnd len="sm" w="sm" type="none"/>
                      <a:tailEnd len="sm" w="sm" type="none"/>
                    </a:lnL>
                    <a:lnR cap="flat" cmpd="sng" w="19050">
                      <a:solidFill>
                        <a:schemeClr val="lt1"/>
                      </a:solidFill>
                      <a:prstDash val="dot"/>
                      <a:round/>
                      <a:headEnd len="sm" w="sm" type="none"/>
                      <a:tailEnd len="sm" w="sm" type="none"/>
                    </a:lnR>
                    <a:lnT cap="flat" cmpd="sng" w="19050">
                      <a:solidFill>
                        <a:srgbClr val="FF6B65"/>
                      </a:solidFill>
                      <a:prstDash val="dot"/>
                      <a:round/>
                      <a:headEnd len="sm" w="sm" type="none"/>
                      <a:tailEnd len="sm" w="sm" type="none"/>
                    </a:lnT>
                    <a:lnB cap="flat" cmpd="sng" w="19050">
                      <a:solidFill>
                        <a:srgbClr val="FF6B65"/>
                      </a:solidFill>
                      <a:prstDash val="dot"/>
                      <a:round/>
                      <a:headEnd len="sm" w="sm" type="none"/>
                      <a:tailEnd len="sm" w="sm" type="none"/>
                    </a:lnB>
                    <a:solidFill>
                      <a:schemeClr val="lt1"/>
                    </a:solidFill>
                  </a:tcPr>
                </a:tc>
                <a:tc>
                  <a:txBody>
                    <a:bodyPr/>
                    <a:lstStyle/>
                    <a:p>
                      <a:pPr indent="9144" lvl="0" marL="64008" marR="0" rtl="0" algn="ctr">
                        <a:lnSpc>
                          <a:spcPct val="115000"/>
                        </a:lnSpc>
                        <a:spcBef>
                          <a:spcPts val="0"/>
                        </a:spcBef>
                        <a:spcAft>
                          <a:spcPts val="0"/>
                        </a:spcAft>
                        <a:buClr>
                          <a:srgbClr val="000000"/>
                        </a:buClr>
                        <a:buSzPts val="1500"/>
                        <a:buFont typeface="Arial"/>
                        <a:buNone/>
                      </a:pPr>
                      <a:r>
                        <a:rPr lang="en" sz="1500" u="none" cap="none" strike="noStrike">
                          <a:solidFill>
                            <a:schemeClr val="accent2"/>
                          </a:solidFill>
                          <a:latin typeface="Hind SemiBold"/>
                          <a:ea typeface="Hind SemiBold"/>
                          <a:cs typeface="Hind SemiBold"/>
                          <a:sym typeface="Hind SemiBold"/>
                        </a:rPr>
                        <a:t>Purchasing Behavior</a:t>
                      </a:r>
                      <a:endParaRPr sz="1500" u="none" cap="none" strike="noStrike">
                        <a:solidFill>
                          <a:schemeClr val="accent2"/>
                        </a:solidFill>
                        <a:latin typeface="Hind SemiBold"/>
                        <a:ea typeface="Hind SemiBold"/>
                        <a:cs typeface="Hind SemiBold"/>
                        <a:sym typeface="Hind SemiBold"/>
                      </a:endParaRPr>
                    </a:p>
                  </a:txBody>
                  <a:tcPr marT="19050" marB="19050" marR="28575" marL="28575" anchor="ctr">
                    <a:lnL cap="flat" cmpd="sng" w="19050">
                      <a:solidFill>
                        <a:schemeClr val="lt1"/>
                      </a:solidFill>
                      <a:prstDash val="dot"/>
                      <a:round/>
                      <a:headEnd len="sm" w="sm" type="none"/>
                      <a:tailEnd len="sm" w="sm" type="none"/>
                    </a:lnL>
                    <a:lnR cap="flat" cmpd="sng" w="19050">
                      <a:solidFill>
                        <a:srgbClr val="FF6B65"/>
                      </a:solidFill>
                      <a:prstDash val="dot"/>
                      <a:round/>
                      <a:headEnd len="sm" w="sm" type="none"/>
                      <a:tailEnd len="sm" w="sm" type="none"/>
                    </a:lnR>
                    <a:lnT cap="flat" cmpd="sng" w="19050">
                      <a:solidFill>
                        <a:srgbClr val="FF6B65"/>
                      </a:solidFill>
                      <a:prstDash val="dot"/>
                      <a:round/>
                      <a:headEnd len="sm" w="sm" type="none"/>
                      <a:tailEnd len="sm" w="sm" type="none"/>
                    </a:lnT>
                    <a:lnB cap="flat" cmpd="sng" w="19050">
                      <a:solidFill>
                        <a:srgbClr val="FF6B65"/>
                      </a:solidFill>
                      <a:prstDash val="dot"/>
                      <a:round/>
                      <a:headEnd len="sm" w="sm" type="none"/>
                      <a:tailEnd len="sm" w="sm" type="none"/>
                    </a:lnB>
                    <a:solidFill>
                      <a:schemeClr val="lt1"/>
                    </a:solidFill>
                  </a:tcPr>
                </a:tc>
              </a:tr>
              <a:tr h="616300">
                <a:tc>
                  <a:txBody>
                    <a:bodyPr/>
                    <a:lstStyle/>
                    <a:p>
                      <a:pPr indent="0" lvl="0" marL="0" marR="0" rtl="0" algn="ctr">
                        <a:lnSpc>
                          <a:spcPct val="115000"/>
                        </a:lnSpc>
                        <a:spcBef>
                          <a:spcPts val="0"/>
                        </a:spcBef>
                        <a:spcAft>
                          <a:spcPts val="0"/>
                        </a:spcAft>
                        <a:buClr>
                          <a:srgbClr val="000000"/>
                        </a:buClr>
                        <a:buSzPts val="1200"/>
                        <a:buFont typeface="Arial"/>
                        <a:buNone/>
                      </a:pPr>
                      <a:r>
                        <a:rPr b="1" lang="en" sz="1200" u="none" cap="none" strike="noStrike">
                          <a:solidFill>
                            <a:schemeClr val="accent1"/>
                          </a:solidFill>
                          <a:latin typeface="Hind"/>
                          <a:ea typeface="Hind"/>
                          <a:cs typeface="Hind"/>
                          <a:sym typeface="Hind"/>
                        </a:rPr>
                        <a:t>Health-Conscious Budget Shoppers</a:t>
                      </a:r>
                      <a:endParaRPr b="1" sz="1200" u="none" cap="none" strike="noStrike">
                        <a:solidFill>
                          <a:schemeClr val="accent1"/>
                        </a:solidFill>
                        <a:latin typeface="Hind"/>
                        <a:ea typeface="Hind"/>
                        <a:cs typeface="Hind"/>
                        <a:sym typeface="Hind"/>
                      </a:endParaRPr>
                    </a:p>
                  </a:txBody>
                  <a:tcPr marT="19050" marB="19050" marR="28575" marL="28575" anchor="ctr">
                    <a:lnL cap="flat" cmpd="sng" w="19050">
                      <a:solidFill>
                        <a:srgbClr val="FF6B65"/>
                      </a:solidFill>
                      <a:prstDash val="dot"/>
                      <a:round/>
                      <a:headEnd len="sm" w="sm" type="none"/>
                      <a:tailEnd len="sm" w="sm" type="none"/>
                    </a:lnL>
                    <a:lnR cap="flat" cmpd="sng" w="19050">
                      <a:solidFill>
                        <a:srgbClr val="000000"/>
                      </a:solidFill>
                      <a:prstDash val="dot"/>
                      <a:round/>
                      <a:headEnd len="sm" w="sm" type="none"/>
                      <a:tailEnd len="sm" w="sm" type="none"/>
                    </a:lnR>
                    <a:lnT cap="flat" cmpd="sng" w="19050">
                      <a:solidFill>
                        <a:srgbClr val="FF6B65"/>
                      </a:solidFill>
                      <a:prstDash val="dot"/>
                      <a:round/>
                      <a:headEnd len="sm" w="sm" type="none"/>
                      <a:tailEnd len="sm" w="sm" type="none"/>
                    </a:lnT>
                    <a:lnB cap="flat" cmpd="sng" w="19050">
                      <a:solidFill>
                        <a:srgbClr val="FF6B65"/>
                      </a:solidFill>
                      <a:prstDash val="dot"/>
                      <a:round/>
                      <a:headEnd len="sm" w="sm" type="none"/>
                      <a:tailEnd len="sm" w="sm" type="none"/>
                    </a:lnB>
                    <a:solidFill>
                      <a:schemeClr val="lt1"/>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solidFill>
                            <a:schemeClr val="accent2"/>
                          </a:solidFill>
                          <a:latin typeface="Hind Medium"/>
                          <a:ea typeface="Hind Medium"/>
                          <a:cs typeface="Hind Medium"/>
                          <a:sym typeface="Hind Medium"/>
                        </a:rPr>
                        <a:t>Budget-sensitive </a:t>
                      </a:r>
                      <a:endParaRPr sz="1100" u="none" cap="none" strike="noStrike">
                        <a:solidFill>
                          <a:schemeClr val="accent2"/>
                        </a:solidFill>
                        <a:latin typeface="Hind Medium"/>
                        <a:ea typeface="Hind Medium"/>
                        <a:cs typeface="Hind Medium"/>
                        <a:sym typeface="Hind Medium"/>
                      </a:endParaRPr>
                    </a:p>
                    <a:p>
                      <a:pPr indent="0" lvl="0" marL="0" marR="0" rtl="0" algn="ctr">
                        <a:lnSpc>
                          <a:spcPct val="115000"/>
                        </a:lnSpc>
                        <a:spcBef>
                          <a:spcPts val="0"/>
                        </a:spcBef>
                        <a:spcAft>
                          <a:spcPts val="0"/>
                        </a:spcAft>
                        <a:buClr>
                          <a:srgbClr val="000000"/>
                        </a:buClr>
                        <a:buSzPts val="1100"/>
                        <a:buFont typeface="Arial"/>
                        <a:buNone/>
                      </a:pPr>
                      <a:r>
                        <a:rPr lang="en" sz="1100" u="none" cap="none" strike="noStrike">
                          <a:solidFill>
                            <a:schemeClr val="accent2"/>
                          </a:solidFill>
                          <a:latin typeface="Hind Medium"/>
                          <a:ea typeface="Hind Medium"/>
                          <a:cs typeface="Hind Medium"/>
                          <a:sym typeface="Hind Medium"/>
                        </a:rPr>
                        <a:t>focused = healthier choices</a:t>
                      </a:r>
                      <a:endParaRPr sz="1100" u="none" cap="none" strike="noStrike">
                        <a:solidFill>
                          <a:schemeClr val="accent2"/>
                        </a:solidFill>
                        <a:latin typeface="Hind Medium"/>
                        <a:ea typeface="Hind Medium"/>
                        <a:cs typeface="Hind Medium"/>
                        <a:sym typeface="Hind Medium"/>
                      </a:endParaRPr>
                    </a:p>
                  </a:txBody>
                  <a:tcPr marT="19050" marB="19050" marR="28575" marL="28575" anchor="ctr">
                    <a:lnL cap="flat" cmpd="sng" w="19050">
                      <a:solidFill>
                        <a:srgbClr val="000000"/>
                      </a:solidFill>
                      <a:prstDash val="dot"/>
                      <a:round/>
                      <a:headEnd len="sm" w="sm" type="none"/>
                      <a:tailEnd len="sm" w="sm" type="none"/>
                    </a:lnL>
                    <a:lnR cap="flat" cmpd="sng" w="19050">
                      <a:solidFill>
                        <a:schemeClr val="lt1"/>
                      </a:solidFill>
                      <a:prstDash val="dot"/>
                      <a:round/>
                      <a:headEnd len="sm" w="sm" type="none"/>
                      <a:tailEnd len="sm" w="sm" type="none"/>
                    </a:lnR>
                    <a:lnT cap="flat" cmpd="sng" w="19050">
                      <a:solidFill>
                        <a:srgbClr val="FF6B65"/>
                      </a:solidFill>
                      <a:prstDash val="dot"/>
                      <a:round/>
                      <a:headEnd len="sm" w="sm" type="none"/>
                      <a:tailEnd len="sm" w="sm" type="none"/>
                    </a:lnT>
                    <a:lnB cap="flat" cmpd="sng" w="19050">
                      <a:solidFill>
                        <a:srgbClr val="FF6B65"/>
                      </a:solidFill>
                      <a:prstDash val="dot"/>
                      <a:round/>
                      <a:headEnd len="sm" w="sm" type="none"/>
                      <a:tailEnd len="sm" w="sm" type="none"/>
                    </a:lnB>
                    <a:solidFill>
                      <a:schemeClr val="lt1"/>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solidFill>
                            <a:schemeClr val="accent2"/>
                          </a:solidFill>
                          <a:latin typeface="Hind Medium"/>
                          <a:ea typeface="Hind Medium"/>
                          <a:cs typeface="Hind Medium"/>
                          <a:sym typeface="Hind Medium"/>
                        </a:rPr>
                        <a:t>Low-to-moderate income</a:t>
                      </a:r>
                      <a:endParaRPr sz="1100" u="none" cap="none" strike="noStrike">
                        <a:solidFill>
                          <a:schemeClr val="accent2"/>
                        </a:solidFill>
                        <a:latin typeface="Hind Medium"/>
                        <a:ea typeface="Hind Medium"/>
                        <a:cs typeface="Hind Medium"/>
                        <a:sym typeface="Hind Medium"/>
                      </a:endParaRPr>
                    </a:p>
                    <a:p>
                      <a:pPr indent="0" lvl="0" marL="0" marR="0" rtl="0" algn="ctr">
                        <a:lnSpc>
                          <a:spcPct val="115000"/>
                        </a:lnSpc>
                        <a:spcBef>
                          <a:spcPts val="0"/>
                        </a:spcBef>
                        <a:spcAft>
                          <a:spcPts val="0"/>
                        </a:spcAft>
                        <a:buClr>
                          <a:srgbClr val="000000"/>
                        </a:buClr>
                        <a:buSzPts val="1100"/>
                        <a:buFont typeface="Arial"/>
                        <a:buNone/>
                      </a:pPr>
                      <a:r>
                        <a:rPr lang="en" sz="1100" u="none" cap="none" strike="noStrike">
                          <a:solidFill>
                            <a:schemeClr val="accent2"/>
                          </a:solidFill>
                          <a:latin typeface="Hind Medium"/>
                          <a:ea typeface="Hind Medium"/>
                          <a:cs typeface="Hind Medium"/>
                          <a:sym typeface="Hind Medium"/>
                        </a:rPr>
                        <a:t>high sensitivity to discounts</a:t>
                      </a:r>
                      <a:endParaRPr sz="1100" u="none" cap="none" strike="noStrike">
                        <a:solidFill>
                          <a:schemeClr val="accent2"/>
                        </a:solidFill>
                        <a:latin typeface="Hind Medium"/>
                        <a:ea typeface="Hind Medium"/>
                        <a:cs typeface="Hind Medium"/>
                        <a:sym typeface="Hind Medium"/>
                      </a:endParaRPr>
                    </a:p>
                    <a:p>
                      <a:pPr indent="0" lvl="0" marL="0" marR="0" rtl="0" algn="ctr">
                        <a:lnSpc>
                          <a:spcPct val="115000"/>
                        </a:lnSpc>
                        <a:spcBef>
                          <a:spcPts val="0"/>
                        </a:spcBef>
                        <a:spcAft>
                          <a:spcPts val="0"/>
                        </a:spcAft>
                        <a:buClr>
                          <a:srgbClr val="000000"/>
                        </a:buClr>
                        <a:buSzPts val="1100"/>
                        <a:buFont typeface="Arial"/>
                        <a:buNone/>
                      </a:pPr>
                      <a:r>
                        <a:rPr lang="en" sz="1100" u="none" cap="none" strike="noStrike">
                          <a:solidFill>
                            <a:schemeClr val="accent2"/>
                          </a:solidFill>
                          <a:latin typeface="Hind Medium"/>
                          <a:ea typeface="Hind Medium"/>
                          <a:cs typeface="Hind Medium"/>
                          <a:sym typeface="Hind Medium"/>
                        </a:rPr>
                        <a:t>weekly shoppers</a:t>
                      </a:r>
                      <a:endParaRPr sz="1100" u="none" cap="none" strike="noStrike">
                        <a:solidFill>
                          <a:schemeClr val="accent2"/>
                        </a:solidFill>
                        <a:latin typeface="Hind Medium"/>
                        <a:ea typeface="Hind Medium"/>
                        <a:cs typeface="Hind Medium"/>
                        <a:sym typeface="Hind Medium"/>
                      </a:endParaRPr>
                    </a:p>
                  </a:txBody>
                  <a:tcPr marT="19050" marB="19050" marR="28575" marL="28575" anchor="ctr">
                    <a:lnL cap="flat" cmpd="sng" w="19050">
                      <a:solidFill>
                        <a:schemeClr val="lt1"/>
                      </a:solidFill>
                      <a:prstDash val="dot"/>
                      <a:round/>
                      <a:headEnd len="sm" w="sm" type="none"/>
                      <a:tailEnd len="sm" w="sm" type="none"/>
                    </a:lnL>
                    <a:lnR cap="flat" cmpd="sng" w="19050">
                      <a:solidFill>
                        <a:schemeClr val="lt1"/>
                      </a:solidFill>
                      <a:prstDash val="dot"/>
                      <a:round/>
                      <a:headEnd len="sm" w="sm" type="none"/>
                      <a:tailEnd len="sm" w="sm" type="none"/>
                    </a:lnR>
                    <a:lnT cap="flat" cmpd="sng" w="19050">
                      <a:solidFill>
                        <a:srgbClr val="FF6B65"/>
                      </a:solidFill>
                      <a:prstDash val="dot"/>
                      <a:round/>
                      <a:headEnd len="sm" w="sm" type="none"/>
                      <a:tailEnd len="sm" w="sm" type="none"/>
                    </a:lnT>
                    <a:lnB cap="flat" cmpd="sng" w="19050">
                      <a:solidFill>
                        <a:srgbClr val="FF6B65"/>
                      </a:solidFill>
                      <a:prstDash val="dot"/>
                      <a:round/>
                      <a:headEnd len="sm" w="sm" type="none"/>
                      <a:tailEnd len="sm" w="sm" type="none"/>
                    </a:lnB>
                    <a:solidFill>
                      <a:schemeClr val="lt1"/>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chemeClr val="accent2"/>
                          </a:solidFill>
                          <a:latin typeface="Hind Medium"/>
                          <a:ea typeface="Hind Medium"/>
                          <a:cs typeface="Hind Medium"/>
                          <a:sym typeface="Hind Medium"/>
                        </a:rPr>
                        <a:t>Choose affordable, healthier options; </a:t>
                      </a:r>
                      <a:endParaRPr sz="1000" u="none" cap="none" strike="noStrike">
                        <a:solidFill>
                          <a:schemeClr val="accent2"/>
                        </a:solidFill>
                        <a:latin typeface="Hind Medium"/>
                        <a:ea typeface="Hind Medium"/>
                        <a:cs typeface="Hind Medium"/>
                        <a:sym typeface="Hind Medium"/>
                      </a:endParaRPr>
                    </a:p>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chemeClr val="accent2"/>
                          </a:solidFill>
                          <a:latin typeface="Hind Medium"/>
                          <a:ea typeface="Hind Medium"/>
                          <a:cs typeface="Hind Medium"/>
                          <a:sym typeface="Hind Medium"/>
                        </a:rPr>
                        <a:t>prefer store brands and discount aisles, </a:t>
                      </a:r>
                      <a:endParaRPr sz="1000" u="none" cap="none" strike="noStrike">
                        <a:solidFill>
                          <a:schemeClr val="accent2"/>
                        </a:solidFill>
                        <a:latin typeface="Hind Medium"/>
                        <a:ea typeface="Hind Medium"/>
                        <a:cs typeface="Hind Medium"/>
                        <a:sym typeface="Hind Medium"/>
                      </a:endParaRPr>
                    </a:p>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chemeClr val="accent2"/>
                          </a:solidFill>
                          <a:latin typeface="Hind Medium"/>
                          <a:ea typeface="Hind Medium"/>
                          <a:cs typeface="Hind Medium"/>
                          <a:sym typeface="Hind Medium"/>
                        </a:rPr>
                        <a:t>especially during promotions</a:t>
                      </a:r>
                      <a:endParaRPr sz="1000" u="none" cap="none" strike="noStrike">
                        <a:solidFill>
                          <a:schemeClr val="accent2"/>
                        </a:solidFill>
                        <a:latin typeface="Hind Medium"/>
                        <a:ea typeface="Hind Medium"/>
                        <a:cs typeface="Hind Medium"/>
                        <a:sym typeface="Hind Medium"/>
                      </a:endParaRPr>
                    </a:p>
                  </a:txBody>
                  <a:tcPr marT="19050" marB="19050" marR="91425" marL="91425" anchor="ctr">
                    <a:lnL cap="flat" cmpd="sng" w="19050">
                      <a:solidFill>
                        <a:schemeClr val="lt1"/>
                      </a:solidFill>
                      <a:prstDash val="dot"/>
                      <a:round/>
                      <a:headEnd len="sm" w="sm" type="none"/>
                      <a:tailEnd len="sm" w="sm" type="none"/>
                    </a:lnL>
                    <a:lnR cap="flat" cmpd="sng" w="19050">
                      <a:solidFill>
                        <a:srgbClr val="FF6B65"/>
                      </a:solidFill>
                      <a:prstDash val="dot"/>
                      <a:round/>
                      <a:headEnd len="sm" w="sm" type="none"/>
                      <a:tailEnd len="sm" w="sm" type="none"/>
                    </a:lnR>
                    <a:lnT cap="flat" cmpd="sng" w="19050">
                      <a:solidFill>
                        <a:srgbClr val="FF6B65"/>
                      </a:solidFill>
                      <a:prstDash val="dot"/>
                      <a:round/>
                      <a:headEnd len="sm" w="sm" type="none"/>
                      <a:tailEnd len="sm" w="sm" type="none"/>
                    </a:lnT>
                    <a:lnB cap="flat" cmpd="sng" w="19050">
                      <a:solidFill>
                        <a:srgbClr val="FF6B65"/>
                      </a:solidFill>
                      <a:prstDash val="dot"/>
                      <a:round/>
                      <a:headEnd len="sm" w="sm" type="none"/>
                      <a:tailEnd len="sm" w="sm" type="none"/>
                    </a:lnB>
                    <a:solidFill>
                      <a:schemeClr val="lt1"/>
                    </a:solidFill>
                  </a:tcPr>
                </a:tc>
              </a:tr>
              <a:tr h="616300">
                <a:tc>
                  <a:txBody>
                    <a:bodyPr/>
                    <a:lstStyle/>
                    <a:p>
                      <a:pPr indent="0" lvl="0" marL="0" marR="0" rtl="0" algn="ctr">
                        <a:lnSpc>
                          <a:spcPct val="115000"/>
                        </a:lnSpc>
                        <a:spcBef>
                          <a:spcPts val="0"/>
                        </a:spcBef>
                        <a:spcAft>
                          <a:spcPts val="0"/>
                        </a:spcAft>
                        <a:buClr>
                          <a:srgbClr val="000000"/>
                        </a:buClr>
                        <a:buSzPts val="1200"/>
                        <a:buFont typeface="Arial"/>
                        <a:buNone/>
                      </a:pPr>
                      <a:r>
                        <a:rPr b="1" lang="en" sz="1200" u="none" cap="none" strike="noStrike">
                          <a:solidFill>
                            <a:schemeClr val="lt1"/>
                          </a:solidFill>
                          <a:latin typeface="Hind"/>
                          <a:ea typeface="Hind"/>
                          <a:cs typeface="Hind"/>
                          <a:sym typeface="Hind"/>
                        </a:rPr>
                        <a:t>Premium </a:t>
                      </a:r>
                      <a:endParaRPr b="1" sz="1200" u="none" cap="none" strike="noStrike">
                        <a:solidFill>
                          <a:schemeClr val="lt1"/>
                        </a:solidFill>
                        <a:latin typeface="Hind"/>
                        <a:ea typeface="Hind"/>
                        <a:cs typeface="Hind"/>
                        <a:sym typeface="Hind"/>
                      </a:endParaRPr>
                    </a:p>
                    <a:p>
                      <a:pPr indent="0" lvl="0" marL="0" marR="0" rtl="0" algn="ctr">
                        <a:lnSpc>
                          <a:spcPct val="115000"/>
                        </a:lnSpc>
                        <a:spcBef>
                          <a:spcPts val="0"/>
                        </a:spcBef>
                        <a:spcAft>
                          <a:spcPts val="0"/>
                        </a:spcAft>
                        <a:buClr>
                          <a:srgbClr val="000000"/>
                        </a:buClr>
                        <a:buSzPts val="1200"/>
                        <a:buFont typeface="Arial"/>
                        <a:buNone/>
                      </a:pPr>
                      <a:r>
                        <a:rPr b="1" lang="en" sz="1200" u="none" cap="none" strike="noStrike">
                          <a:solidFill>
                            <a:schemeClr val="lt1"/>
                          </a:solidFill>
                          <a:latin typeface="Hind"/>
                          <a:ea typeface="Hind"/>
                          <a:cs typeface="Hind"/>
                          <a:sym typeface="Hind"/>
                        </a:rPr>
                        <a:t>Wellness Seekers</a:t>
                      </a:r>
                      <a:endParaRPr b="1" sz="1200" u="none" cap="none" strike="noStrike">
                        <a:solidFill>
                          <a:schemeClr val="lt1"/>
                        </a:solidFill>
                        <a:latin typeface="Hind"/>
                        <a:ea typeface="Hind"/>
                        <a:cs typeface="Hind"/>
                        <a:sym typeface="Hind"/>
                      </a:endParaRPr>
                    </a:p>
                  </a:txBody>
                  <a:tcPr marT="19050" marB="19050" marR="28575" marL="28575" anchor="ctr">
                    <a:lnL cap="flat" cmpd="sng" w="19050">
                      <a:solidFill>
                        <a:srgbClr val="FF6B65"/>
                      </a:solidFill>
                      <a:prstDash val="dot"/>
                      <a:round/>
                      <a:headEnd len="sm" w="sm" type="none"/>
                      <a:tailEnd len="sm" w="sm" type="none"/>
                    </a:lnL>
                    <a:lnR cap="flat" cmpd="sng" w="19050">
                      <a:solidFill>
                        <a:schemeClr val="lt1"/>
                      </a:solidFill>
                      <a:prstDash val="dot"/>
                      <a:round/>
                      <a:headEnd len="sm" w="sm" type="none"/>
                      <a:tailEnd len="sm" w="sm" type="none"/>
                    </a:lnR>
                    <a:lnT cap="flat" cmpd="sng" w="19050">
                      <a:solidFill>
                        <a:srgbClr val="FF6B65"/>
                      </a:solidFill>
                      <a:prstDash val="dot"/>
                      <a:round/>
                      <a:headEnd len="sm" w="sm" type="none"/>
                      <a:tailEnd len="sm" w="sm" type="none"/>
                    </a:lnT>
                    <a:lnB cap="flat" cmpd="sng" w="19050">
                      <a:solidFill>
                        <a:srgbClr val="FF6B65"/>
                      </a:solidFill>
                      <a:prstDash val="dot"/>
                      <a:round/>
                      <a:headEnd len="sm" w="sm" type="none"/>
                      <a:tailEnd len="sm" w="sm" type="none"/>
                    </a:lnB>
                    <a:solidFill>
                      <a:srgbClr val="FEC29E">
                        <a:alpha val="96862"/>
                      </a:srgbClr>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solidFill>
                            <a:schemeClr val="lt1"/>
                          </a:solidFill>
                          <a:latin typeface="Hind Medium"/>
                          <a:ea typeface="Hind Medium"/>
                          <a:cs typeface="Hind Medium"/>
                          <a:sym typeface="Hind Medium"/>
                        </a:rPr>
                        <a:t>High-income </a:t>
                      </a:r>
                      <a:endParaRPr sz="1100" u="none" cap="none" strike="noStrike">
                        <a:solidFill>
                          <a:schemeClr val="lt1"/>
                        </a:solidFill>
                        <a:latin typeface="Hind Medium"/>
                        <a:ea typeface="Hind Medium"/>
                        <a:cs typeface="Hind Medium"/>
                        <a:sym typeface="Hind Medium"/>
                      </a:endParaRPr>
                    </a:p>
                    <a:p>
                      <a:pPr indent="0" lvl="0" marL="0" marR="0" rtl="0" algn="ctr">
                        <a:lnSpc>
                          <a:spcPct val="115000"/>
                        </a:lnSpc>
                        <a:spcBef>
                          <a:spcPts val="0"/>
                        </a:spcBef>
                        <a:spcAft>
                          <a:spcPts val="0"/>
                        </a:spcAft>
                        <a:buClr>
                          <a:srgbClr val="000000"/>
                        </a:buClr>
                        <a:buSzPts val="1100"/>
                        <a:buFont typeface="Arial"/>
                        <a:buNone/>
                      </a:pPr>
                      <a:r>
                        <a:rPr lang="en" sz="1100" u="none" cap="none" strike="noStrike">
                          <a:solidFill>
                            <a:schemeClr val="lt1"/>
                          </a:solidFill>
                          <a:latin typeface="Hind Medium"/>
                          <a:ea typeface="Hind Medium"/>
                          <a:cs typeface="Hind Medium"/>
                          <a:sym typeface="Hind Medium"/>
                        </a:rPr>
                        <a:t>prioritizing quality &amp; health</a:t>
                      </a:r>
                      <a:endParaRPr sz="1100" u="none" cap="none" strike="noStrike">
                        <a:solidFill>
                          <a:schemeClr val="lt1"/>
                        </a:solidFill>
                        <a:latin typeface="Hind Medium"/>
                        <a:ea typeface="Hind Medium"/>
                        <a:cs typeface="Hind Medium"/>
                        <a:sym typeface="Hind Medium"/>
                      </a:endParaRPr>
                    </a:p>
                  </a:txBody>
                  <a:tcPr marT="19050" marB="19050" marR="28575" marL="28575" anchor="ctr">
                    <a:lnL cap="flat" cmpd="sng" w="19050">
                      <a:solidFill>
                        <a:schemeClr val="lt1"/>
                      </a:solidFill>
                      <a:prstDash val="dot"/>
                      <a:round/>
                      <a:headEnd len="sm" w="sm" type="none"/>
                      <a:tailEnd len="sm" w="sm" type="none"/>
                    </a:lnL>
                    <a:lnR cap="flat" cmpd="sng" w="19050">
                      <a:solidFill>
                        <a:schemeClr val="lt1"/>
                      </a:solidFill>
                      <a:prstDash val="dot"/>
                      <a:round/>
                      <a:headEnd len="sm" w="sm" type="none"/>
                      <a:tailEnd len="sm" w="sm" type="none"/>
                    </a:lnR>
                    <a:lnT cap="flat" cmpd="sng" w="19050">
                      <a:solidFill>
                        <a:srgbClr val="FF6B65"/>
                      </a:solidFill>
                      <a:prstDash val="dot"/>
                      <a:round/>
                      <a:headEnd len="sm" w="sm" type="none"/>
                      <a:tailEnd len="sm" w="sm" type="none"/>
                    </a:lnT>
                    <a:lnB cap="flat" cmpd="sng" w="19050">
                      <a:solidFill>
                        <a:srgbClr val="FF6B65"/>
                      </a:solidFill>
                      <a:prstDash val="dot"/>
                      <a:round/>
                      <a:headEnd len="sm" w="sm" type="none"/>
                      <a:tailEnd len="sm" w="sm" type="none"/>
                    </a:lnB>
                    <a:solidFill>
                      <a:srgbClr val="FEC29E">
                        <a:alpha val="96862"/>
                      </a:srgbClr>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solidFill>
                            <a:schemeClr val="lt1"/>
                          </a:solidFill>
                          <a:latin typeface="Hind Medium"/>
                          <a:ea typeface="Hind Medium"/>
                          <a:cs typeface="Hind Medium"/>
                          <a:sym typeface="Hind Medium"/>
                        </a:rPr>
                        <a:t>High income, preference for organic, moderate frequency</a:t>
                      </a:r>
                      <a:endParaRPr sz="1100" u="none" cap="none" strike="noStrike">
                        <a:solidFill>
                          <a:schemeClr val="lt1"/>
                        </a:solidFill>
                        <a:latin typeface="Hind Medium"/>
                        <a:ea typeface="Hind Medium"/>
                        <a:cs typeface="Hind Medium"/>
                        <a:sym typeface="Hind Medium"/>
                      </a:endParaRPr>
                    </a:p>
                  </a:txBody>
                  <a:tcPr marT="19050" marB="19050" marR="28575" marL="28575" anchor="ctr">
                    <a:lnL cap="flat" cmpd="sng" w="19050">
                      <a:solidFill>
                        <a:schemeClr val="lt1"/>
                      </a:solidFill>
                      <a:prstDash val="dot"/>
                      <a:round/>
                      <a:headEnd len="sm" w="sm" type="none"/>
                      <a:tailEnd len="sm" w="sm" type="none"/>
                    </a:lnL>
                    <a:lnR cap="flat" cmpd="sng" w="19050">
                      <a:solidFill>
                        <a:schemeClr val="lt1"/>
                      </a:solidFill>
                      <a:prstDash val="dot"/>
                      <a:round/>
                      <a:headEnd len="sm" w="sm" type="none"/>
                      <a:tailEnd len="sm" w="sm" type="none"/>
                    </a:lnR>
                    <a:lnT cap="flat" cmpd="sng" w="19050">
                      <a:solidFill>
                        <a:srgbClr val="FF6B65"/>
                      </a:solidFill>
                      <a:prstDash val="dot"/>
                      <a:round/>
                      <a:headEnd len="sm" w="sm" type="none"/>
                      <a:tailEnd len="sm" w="sm" type="none"/>
                    </a:lnT>
                    <a:lnB cap="flat" cmpd="sng" w="19050">
                      <a:solidFill>
                        <a:srgbClr val="FF6B65"/>
                      </a:solidFill>
                      <a:prstDash val="dot"/>
                      <a:round/>
                      <a:headEnd len="sm" w="sm" type="none"/>
                      <a:tailEnd len="sm" w="sm" type="none"/>
                    </a:lnB>
                    <a:solidFill>
                      <a:srgbClr val="FEC29E">
                        <a:alpha val="96862"/>
                      </a:srgbClr>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chemeClr val="lt1"/>
                          </a:solidFill>
                          <a:latin typeface="Hind Medium"/>
                          <a:ea typeface="Hind Medium"/>
                          <a:cs typeface="Hind Medium"/>
                          <a:sym typeface="Hind Medium"/>
                        </a:rPr>
                        <a:t>Seek premium and organic items, willing to pay for specialty items (superfoods, supplements) regardless of discounts</a:t>
                      </a:r>
                      <a:endParaRPr sz="1000" u="none" cap="none" strike="noStrike">
                        <a:solidFill>
                          <a:schemeClr val="lt1"/>
                        </a:solidFill>
                        <a:latin typeface="Hind Medium"/>
                        <a:ea typeface="Hind Medium"/>
                        <a:cs typeface="Hind Medium"/>
                        <a:sym typeface="Hind Medium"/>
                      </a:endParaRPr>
                    </a:p>
                  </a:txBody>
                  <a:tcPr marT="19050" marB="19050" marR="91425" marL="91425" anchor="ctr">
                    <a:lnL cap="flat" cmpd="sng" w="19050">
                      <a:solidFill>
                        <a:schemeClr val="lt1"/>
                      </a:solidFill>
                      <a:prstDash val="dot"/>
                      <a:round/>
                      <a:headEnd len="sm" w="sm" type="none"/>
                      <a:tailEnd len="sm" w="sm" type="none"/>
                    </a:lnL>
                    <a:lnR cap="flat" cmpd="sng" w="19050">
                      <a:solidFill>
                        <a:srgbClr val="FF6B65"/>
                      </a:solidFill>
                      <a:prstDash val="dot"/>
                      <a:round/>
                      <a:headEnd len="sm" w="sm" type="none"/>
                      <a:tailEnd len="sm" w="sm" type="none"/>
                    </a:lnR>
                    <a:lnT cap="flat" cmpd="sng" w="19050">
                      <a:solidFill>
                        <a:srgbClr val="FF6B65"/>
                      </a:solidFill>
                      <a:prstDash val="dot"/>
                      <a:round/>
                      <a:headEnd len="sm" w="sm" type="none"/>
                      <a:tailEnd len="sm" w="sm" type="none"/>
                    </a:lnT>
                    <a:lnB cap="flat" cmpd="sng" w="19050">
                      <a:solidFill>
                        <a:srgbClr val="FF6B65"/>
                      </a:solidFill>
                      <a:prstDash val="dot"/>
                      <a:round/>
                      <a:headEnd len="sm" w="sm" type="none"/>
                      <a:tailEnd len="sm" w="sm" type="none"/>
                    </a:lnB>
                    <a:solidFill>
                      <a:srgbClr val="FEC29E">
                        <a:alpha val="96862"/>
                      </a:srgbClr>
                    </a:solidFill>
                  </a:tcPr>
                </a:tc>
              </a:tr>
              <a:tr h="616300">
                <a:tc>
                  <a:txBody>
                    <a:bodyPr/>
                    <a:lstStyle/>
                    <a:p>
                      <a:pPr indent="0" lvl="0" marL="0" marR="0" rtl="0" algn="ctr">
                        <a:lnSpc>
                          <a:spcPct val="115000"/>
                        </a:lnSpc>
                        <a:spcBef>
                          <a:spcPts val="0"/>
                        </a:spcBef>
                        <a:spcAft>
                          <a:spcPts val="0"/>
                        </a:spcAft>
                        <a:buClr>
                          <a:srgbClr val="000000"/>
                        </a:buClr>
                        <a:buSzPts val="1200"/>
                        <a:buFont typeface="Arial"/>
                        <a:buNone/>
                      </a:pPr>
                      <a:r>
                        <a:rPr b="1" lang="en" sz="1200" u="none" cap="none" strike="noStrike">
                          <a:solidFill>
                            <a:schemeClr val="accent1"/>
                          </a:solidFill>
                          <a:latin typeface="Hind"/>
                          <a:ea typeface="Hind"/>
                          <a:cs typeface="Hind"/>
                          <a:sym typeface="Hind"/>
                        </a:rPr>
                        <a:t>Young Professionals on the Go</a:t>
                      </a:r>
                      <a:endParaRPr b="1" sz="1200" u="none" cap="none" strike="noStrike">
                        <a:solidFill>
                          <a:schemeClr val="accent1"/>
                        </a:solidFill>
                        <a:latin typeface="Hind"/>
                        <a:ea typeface="Hind"/>
                        <a:cs typeface="Hind"/>
                        <a:sym typeface="Hind"/>
                      </a:endParaRPr>
                    </a:p>
                  </a:txBody>
                  <a:tcPr marT="19050" marB="19050" marR="28575" marL="28575" anchor="ctr">
                    <a:lnL cap="flat" cmpd="sng" w="19050">
                      <a:solidFill>
                        <a:srgbClr val="FF6B65"/>
                      </a:solidFill>
                      <a:prstDash val="dot"/>
                      <a:round/>
                      <a:headEnd len="sm" w="sm" type="none"/>
                      <a:tailEnd len="sm" w="sm" type="none"/>
                    </a:lnL>
                    <a:lnR cap="flat" cmpd="sng" w="19050">
                      <a:solidFill>
                        <a:srgbClr val="000000"/>
                      </a:solidFill>
                      <a:prstDash val="dot"/>
                      <a:round/>
                      <a:headEnd len="sm" w="sm" type="none"/>
                      <a:tailEnd len="sm" w="sm" type="none"/>
                    </a:lnR>
                    <a:lnT cap="flat" cmpd="sng" w="19050">
                      <a:solidFill>
                        <a:srgbClr val="FF6B65"/>
                      </a:solidFill>
                      <a:prstDash val="dot"/>
                      <a:round/>
                      <a:headEnd len="sm" w="sm" type="none"/>
                      <a:tailEnd len="sm" w="sm" type="none"/>
                    </a:lnT>
                    <a:lnB cap="flat" cmpd="sng" w="19050">
                      <a:solidFill>
                        <a:srgbClr val="FF6B65"/>
                      </a:solidFill>
                      <a:prstDash val="dot"/>
                      <a:round/>
                      <a:headEnd len="sm" w="sm" type="none"/>
                      <a:tailEnd len="sm" w="sm" type="none"/>
                    </a:lnB>
                    <a:solidFill>
                      <a:schemeClr val="lt1"/>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solidFill>
                            <a:schemeClr val="accent2"/>
                          </a:solidFill>
                          <a:latin typeface="Hind Medium"/>
                          <a:ea typeface="Hind Medium"/>
                          <a:cs typeface="Hind Medium"/>
                          <a:sym typeface="Hind Medium"/>
                        </a:rPr>
                        <a:t>Busy professionals seeking </a:t>
                      </a:r>
                      <a:endParaRPr sz="1100" u="none" cap="none" strike="noStrike">
                        <a:solidFill>
                          <a:schemeClr val="accent2"/>
                        </a:solidFill>
                        <a:latin typeface="Hind Medium"/>
                        <a:ea typeface="Hind Medium"/>
                        <a:cs typeface="Hind Medium"/>
                        <a:sym typeface="Hind Medium"/>
                      </a:endParaRPr>
                    </a:p>
                    <a:p>
                      <a:pPr indent="0" lvl="0" marL="0" marR="0" rtl="0" algn="ctr">
                        <a:lnSpc>
                          <a:spcPct val="115000"/>
                        </a:lnSpc>
                        <a:spcBef>
                          <a:spcPts val="0"/>
                        </a:spcBef>
                        <a:spcAft>
                          <a:spcPts val="0"/>
                        </a:spcAft>
                        <a:buClr>
                          <a:srgbClr val="000000"/>
                        </a:buClr>
                        <a:buSzPts val="1100"/>
                        <a:buFont typeface="Arial"/>
                        <a:buNone/>
                      </a:pPr>
                      <a:r>
                        <a:rPr lang="en" sz="1100" u="none" cap="none" strike="noStrike">
                          <a:solidFill>
                            <a:schemeClr val="accent2"/>
                          </a:solidFill>
                          <a:latin typeface="Hind Medium"/>
                          <a:ea typeface="Hind Medium"/>
                          <a:cs typeface="Hind Medium"/>
                          <a:sym typeface="Hind Medium"/>
                        </a:rPr>
                        <a:t>convenient healthy options</a:t>
                      </a:r>
                      <a:endParaRPr sz="1100" u="none" cap="none" strike="noStrike">
                        <a:solidFill>
                          <a:schemeClr val="accent2"/>
                        </a:solidFill>
                        <a:latin typeface="Hind Medium"/>
                        <a:ea typeface="Hind Medium"/>
                        <a:cs typeface="Hind Medium"/>
                        <a:sym typeface="Hind Medium"/>
                      </a:endParaRPr>
                    </a:p>
                  </a:txBody>
                  <a:tcPr marT="19050" marB="19050" marR="28575" marL="28575" anchor="ctr">
                    <a:lnL cap="flat" cmpd="sng" w="19050">
                      <a:solidFill>
                        <a:srgbClr val="000000"/>
                      </a:solidFill>
                      <a:prstDash val="dot"/>
                      <a:round/>
                      <a:headEnd len="sm" w="sm" type="none"/>
                      <a:tailEnd len="sm" w="sm" type="none"/>
                    </a:lnL>
                    <a:lnR cap="flat" cmpd="sng" w="19050">
                      <a:solidFill>
                        <a:schemeClr val="lt1"/>
                      </a:solidFill>
                      <a:prstDash val="dot"/>
                      <a:round/>
                      <a:headEnd len="sm" w="sm" type="none"/>
                      <a:tailEnd len="sm" w="sm" type="none"/>
                    </a:lnR>
                    <a:lnT cap="flat" cmpd="sng" w="19050">
                      <a:solidFill>
                        <a:srgbClr val="FF6B65"/>
                      </a:solidFill>
                      <a:prstDash val="dot"/>
                      <a:round/>
                      <a:headEnd len="sm" w="sm" type="none"/>
                      <a:tailEnd len="sm" w="sm" type="none"/>
                    </a:lnT>
                    <a:lnB cap="flat" cmpd="sng" w="19050">
                      <a:solidFill>
                        <a:srgbClr val="FF6B65"/>
                      </a:solidFill>
                      <a:prstDash val="dot"/>
                      <a:round/>
                      <a:headEnd len="sm" w="sm" type="none"/>
                      <a:tailEnd len="sm" w="sm" type="none"/>
                    </a:lnB>
                    <a:solidFill>
                      <a:schemeClr val="lt1"/>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solidFill>
                            <a:schemeClr val="accent2"/>
                          </a:solidFill>
                          <a:latin typeface="Hind Medium"/>
                          <a:ea typeface="Hind Medium"/>
                          <a:cs typeface="Hind Medium"/>
                          <a:sym typeface="Hind Medium"/>
                        </a:rPr>
                        <a:t>Moderate-to-high income, </a:t>
                      </a:r>
                      <a:endParaRPr sz="1100" u="none" cap="none" strike="noStrike">
                        <a:solidFill>
                          <a:schemeClr val="accent2"/>
                        </a:solidFill>
                        <a:latin typeface="Hind Medium"/>
                        <a:ea typeface="Hind Medium"/>
                        <a:cs typeface="Hind Medium"/>
                        <a:sym typeface="Hind Medium"/>
                      </a:endParaRPr>
                    </a:p>
                    <a:p>
                      <a:pPr indent="0" lvl="0" marL="0" marR="0" rtl="0" algn="ctr">
                        <a:lnSpc>
                          <a:spcPct val="115000"/>
                        </a:lnSpc>
                        <a:spcBef>
                          <a:spcPts val="0"/>
                        </a:spcBef>
                        <a:spcAft>
                          <a:spcPts val="0"/>
                        </a:spcAft>
                        <a:buClr>
                          <a:srgbClr val="000000"/>
                        </a:buClr>
                        <a:buSzPts val="1100"/>
                        <a:buFont typeface="Arial"/>
                        <a:buNone/>
                      </a:pPr>
                      <a:r>
                        <a:rPr lang="en" sz="1100" u="none" cap="none" strike="noStrike">
                          <a:solidFill>
                            <a:schemeClr val="accent2"/>
                          </a:solidFill>
                          <a:latin typeface="Hind Medium"/>
                          <a:ea typeface="Hind Medium"/>
                          <a:cs typeface="Hind Medium"/>
                          <a:sym typeface="Hind Medium"/>
                        </a:rPr>
                        <a:t>frequent shoppers (2-3 times/week)</a:t>
                      </a:r>
                      <a:endParaRPr sz="1100" u="none" cap="none" strike="noStrike">
                        <a:solidFill>
                          <a:schemeClr val="accent2"/>
                        </a:solidFill>
                        <a:latin typeface="Hind Medium"/>
                        <a:ea typeface="Hind Medium"/>
                        <a:cs typeface="Hind Medium"/>
                        <a:sym typeface="Hind Medium"/>
                      </a:endParaRPr>
                    </a:p>
                  </a:txBody>
                  <a:tcPr marT="19050" marB="19050" marR="28575" marL="28575" anchor="ctr">
                    <a:lnL cap="flat" cmpd="sng" w="19050">
                      <a:solidFill>
                        <a:schemeClr val="lt1"/>
                      </a:solidFill>
                      <a:prstDash val="dot"/>
                      <a:round/>
                      <a:headEnd len="sm" w="sm" type="none"/>
                      <a:tailEnd len="sm" w="sm" type="none"/>
                    </a:lnL>
                    <a:lnR cap="flat" cmpd="sng" w="19050">
                      <a:solidFill>
                        <a:schemeClr val="lt1"/>
                      </a:solidFill>
                      <a:prstDash val="dot"/>
                      <a:round/>
                      <a:headEnd len="sm" w="sm" type="none"/>
                      <a:tailEnd len="sm" w="sm" type="none"/>
                    </a:lnR>
                    <a:lnT cap="flat" cmpd="sng" w="19050">
                      <a:solidFill>
                        <a:srgbClr val="FF6B65"/>
                      </a:solidFill>
                      <a:prstDash val="dot"/>
                      <a:round/>
                      <a:headEnd len="sm" w="sm" type="none"/>
                      <a:tailEnd len="sm" w="sm" type="none"/>
                    </a:lnT>
                    <a:lnB cap="flat" cmpd="sng" w="19050">
                      <a:solidFill>
                        <a:srgbClr val="FF6B65"/>
                      </a:solidFill>
                      <a:prstDash val="dot"/>
                      <a:round/>
                      <a:headEnd len="sm" w="sm" type="none"/>
                      <a:tailEnd len="sm" w="sm" type="none"/>
                    </a:lnB>
                    <a:solidFill>
                      <a:schemeClr val="lt1"/>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chemeClr val="accent2"/>
                          </a:solidFill>
                          <a:latin typeface="Hind Medium"/>
                          <a:ea typeface="Hind Medium"/>
                          <a:cs typeface="Hind Medium"/>
                          <a:sym typeface="Hind Medium"/>
                        </a:rPr>
                        <a:t>Opt for grab-and-go health options (salads, smoothies); value convenience and </a:t>
                      </a:r>
                      <a:endParaRPr sz="1000" u="none" cap="none" strike="noStrike">
                        <a:solidFill>
                          <a:schemeClr val="accent2"/>
                        </a:solidFill>
                        <a:latin typeface="Hind Medium"/>
                        <a:ea typeface="Hind Medium"/>
                        <a:cs typeface="Hind Medium"/>
                        <a:sym typeface="Hind Medium"/>
                      </a:endParaRPr>
                    </a:p>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chemeClr val="accent2"/>
                          </a:solidFill>
                          <a:latin typeface="Hind Medium"/>
                          <a:ea typeface="Hind Medium"/>
                          <a:cs typeface="Hind Medium"/>
                          <a:sym typeface="Hind Medium"/>
                        </a:rPr>
                        <a:t>minimal prep time</a:t>
                      </a:r>
                      <a:endParaRPr sz="1000" u="none" cap="none" strike="noStrike">
                        <a:solidFill>
                          <a:schemeClr val="accent2"/>
                        </a:solidFill>
                        <a:latin typeface="Hind Medium"/>
                        <a:ea typeface="Hind Medium"/>
                        <a:cs typeface="Hind Medium"/>
                        <a:sym typeface="Hind Medium"/>
                      </a:endParaRPr>
                    </a:p>
                  </a:txBody>
                  <a:tcPr marT="19050" marB="19050" marR="91425" marL="91425" anchor="ctr">
                    <a:lnL cap="flat" cmpd="sng" w="19050">
                      <a:solidFill>
                        <a:schemeClr val="lt1"/>
                      </a:solidFill>
                      <a:prstDash val="dot"/>
                      <a:round/>
                      <a:headEnd len="sm" w="sm" type="none"/>
                      <a:tailEnd len="sm" w="sm" type="none"/>
                    </a:lnL>
                    <a:lnR cap="flat" cmpd="sng" w="19050">
                      <a:solidFill>
                        <a:srgbClr val="FF6B65"/>
                      </a:solidFill>
                      <a:prstDash val="dot"/>
                      <a:round/>
                      <a:headEnd len="sm" w="sm" type="none"/>
                      <a:tailEnd len="sm" w="sm" type="none"/>
                    </a:lnR>
                    <a:lnT cap="flat" cmpd="sng" w="19050">
                      <a:solidFill>
                        <a:srgbClr val="FF6B65"/>
                      </a:solidFill>
                      <a:prstDash val="dot"/>
                      <a:round/>
                      <a:headEnd len="sm" w="sm" type="none"/>
                      <a:tailEnd len="sm" w="sm" type="none"/>
                    </a:lnT>
                    <a:lnB cap="flat" cmpd="sng" w="19050">
                      <a:solidFill>
                        <a:srgbClr val="FF6B65"/>
                      </a:solidFill>
                      <a:prstDash val="dot"/>
                      <a:round/>
                      <a:headEnd len="sm" w="sm" type="none"/>
                      <a:tailEnd len="sm" w="sm" type="none"/>
                    </a:lnB>
                    <a:solidFill>
                      <a:schemeClr val="lt1"/>
                    </a:solidFill>
                  </a:tcPr>
                </a:tc>
              </a:tr>
              <a:tr h="616300">
                <a:tc>
                  <a:txBody>
                    <a:bodyPr/>
                    <a:lstStyle/>
                    <a:p>
                      <a:pPr indent="0" lvl="0" marL="0" marR="0" rtl="0" algn="ctr">
                        <a:lnSpc>
                          <a:spcPct val="115000"/>
                        </a:lnSpc>
                        <a:spcBef>
                          <a:spcPts val="0"/>
                        </a:spcBef>
                        <a:spcAft>
                          <a:spcPts val="0"/>
                        </a:spcAft>
                        <a:buClr>
                          <a:srgbClr val="000000"/>
                        </a:buClr>
                        <a:buSzPts val="1200"/>
                        <a:buFont typeface="Arial"/>
                        <a:buNone/>
                      </a:pPr>
                      <a:r>
                        <a:rPr b="1" lang="en" sz="1200" u="none" cap="none" strike="noStrike">
                          <a:solidFill>
                            <a:schemeClr val="lt1"/>
                          </a:solidFill>
                          <a:latin typeface="Hind"/>
                          <a:ea typeface="Hind"/>
                          <a:cs typeface="Hind"/>
                          <a:sym typeface="Hind"/>
                        </a:rPr>
                        <a:t>Eco-Conscious Buyers</a:t>
                      </a:r>
                      <a:endParaRPr b="1" sz="1200" u="none" cap="none" strike="noStrike">
                        <a:solidFill>
                          <a:schemeClr val="lt1"/>
                        </a:solidFill>
                        <a:latin typeface="Hind"/>
                        <a:ea typeface="Hind"/>
                        <a:cs typeface="Hind"/>
                        <a:sym typeface="Hind"/>
                      </a:endParaRPr>
                    </a:p>
                  </a:txBody>
                  <a:tcPr marT="19050" marB="19050" marR="28575" marL="28575" anchor="ctr">
                    <a:lnL cap="flat" cmpd="sng" w="19050">
                      <a:solidFill>
                        <a:srgbClr val="FF6B65"/>
                      </a:solidFill>
                      <a:prstDash val="dot"/>
                      <a:round/>
                      <a:headEnd len="sm" w="sm" type="none"/>
                      <a:tailEnd len="sm" w="sm" type="none"/>
                    </a:lnL>
                    <a:lnR cap="flat" cmpd="sng" w="19050">
                      <a:solidFill>
                        <a:srgbClr val="000000"/>
                      </a:solidFill>
                      <a:prstDash val="dot"/>
                      <a:round/>
                      <a:headEnd len="sm" w="sm" type="none"/>
                      <a:tailEnd len="sm" w="sm" type="none"/>
                    </a:lnR>
                    <a:lnT cap="flat" cmpd="sng" w="19050">
                      <a:solidFill>
                        <a:srgbClr val="FF6B65"/>
                      </a:solidFill>
                      <a:prstDash val="dot"/>
                      <a:round/>
                      <a:headEnd len="sm" w="sm" type="none"/>
                      <a:tailEnd len="sm" w="sm" type="none"/>
                    </a:lnT>
                    <a:lnB cap="flat" cmpd="sng" w="19050">
                      <a:solidFill>
                        <a:srgbClr val="FF6B65"/>
                      </a:solidFill>
                      <a:prstDash val="dot"/>
                      <a:round/>
                      <a:headEnd len="sm" w="sm" type="none"/>
                      <a:tailEnd len="sm" w="sm" type="none"/>
                    </a:lnB>
                    <a:solidFill>
                      <a:srgbClr val="FEC29E">
                        <a:alpha val="96862"/>
                      </a:srgbClr>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solidFill>
                            <a:schemeClr val="lt1"/>
                          </a:solidFill>
                          <a:latin typeface="Hind Medium"/>
                          <a:ea typeface="Hind Medium"/>
                          <a:cs typeface="Hind Medium"/>
                          <a:sym typeface="Hind Medium"/>
                        </a:rPr>
                        <a:t>Environmentally-minded </a:t>
                      </a:r>
                      <a:endParaRPr sz="1100" u="none" cap="none" strike="noStrike">
                        <a:solidFill>
                          <a:schemeClr val="lt1"/>
                        </a:solidFill>
                        <a:latin typeface="Hind Medium"/>
                        <a:ea typeface="Hind Medium"/>
                        <a:cs typeface="Hind Medium"/>
                        <a:sym typeface="Hind Medium"/>
                      </a:endParaRPr>
                    </a:p>
                    <a:p>
                      <a:pPr indent="0" lvl="0" marL="0" marR="0" rtl="0" algn="ctr">
                        <a:lnSpc>
                          <a:spcPct val="115000"/>
                        </a:lnSpc>
                        <a:spcBef>
                          <a:spcPts val="0"/>
                        </a:spcBef>
                        <a:spcAft>
                          <a:spcPts val="0"/>
                        </a:spcAft>
                        <a:buClr>
                          <a:srgbClr val="000000"/>
                        </a:buClr>
                        <a:buSzPts val="1100"/>
                        <a:buFont typeface="Arial"/>
                        <a:buNone/>
                      </a:pPr>
                      <a:r>
                        <a:rPr lang="en" sz="1100" u="none" cap="none" strike="noStrike">
                          <a:solidFill>
                            <a:schemeClr val="lt1"/>
                          </a:solidFill>
                          <a:latin typeface="Hind Medium"/>
                          <a:ea typeface="Hind Medium"/>
                          <a:cs typeface="Hind Medium"/>
                          <a:sym typeface="Hind Medium"/>
                        </a:rPr>
                        <a:t>valuing sustainable products</a:t>
                      </a:r>
                      <a:endParaRPr sz="1100" u="none" cap="none" strike="noStrike">
                        <a:solidFill>
                          <a:schemeClr val="lt1"/>
                        </a:solidFill>
                        <a:latin typeface="Hind Medium"/>
                        <a:ea typeface="Hind Medium"/>
                        <a:cs typeface="Hind Medium"/>
                        <a:sym typeface="Hind Medium"/>
                      </a:endParaRPr>
                    </a:p>
                  </a:txBody>
                  <a:tcPr marT="19050" marB="19050" marR="28575" marL="28575" anchor="ctr">
                    <a:lnL cap="flat" cmpd="sng" w="19050">
                      <a:solidFill>
                        <a:srgbClr val="000000"/>
                      </a:solidFill>
                      <a:prstDash val="dot"/>
                      <a:round/>
                      <a:headEnd len="sm" w="sm" type="none"/>
                      <a:tailEnd len="sm" w="sm" type="none"/>
                    </a:lnL>
                    <a:lnR cap="flat" cmpd="sng" w="19050">
                      <a:solidFill>
                        <a:schemeClr val="lt1"/>
                      </a:solidFill>
                      <a:prstDash val="dot"/>
                      <a:round/>
                      <a:headEnd len="sm" w="sm" type="none"/>
                      <a:tailEnd len="sm" w="sm" type="none"/>
                    </a:lnR>
                    <a:lnT cap="flat" cmpd="sng" w="19050">
                      <a:solidFill>
                        <a:srgbClr val="FF6B65"/>
                      </a:solidFill>
                      <a:prstDash val="dot"/>
                      <a:round/>
                      <a:headEnd len="sm" w="sm" type="none"/>
                      <a:tailEnd len="sm" w="sm" type="none"/>
                    </a:lnT>
                    <a:lnB cap="flat" cmpd="sng" w="19050">
                      <a:solidFill>
                        <a:srgbClr val="FF6B65"/>
                      </a:solidFill>
                      <a:prstDash val="dot"/>
                      <a:round/>
                      <a:headEnd len="sm" w="sm" type="none"/>
                      <a:tailEnd len="sm" w="sm" type="none"/>
                    </a:lnB>
                    <a:solidFill>
                      <a:srgbClr val="FEC29E">
                        <a:alpha val="96862"/>
                      </a:srgbClr>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solidFill>
                            <a:schemeClr val="lt1"/>
                          </a:solidFill>
                          <a:latin typeface="Hind Medium"/>
                          <a:ea typeface="Hind Medium"/>
                          <a:cs typeface="Hind Medium"/>
                          <a:sym typeface="Hind Medium"/>
                        </a:rPr>
                        <a:t>Moderate-to-high income, preference for organic, </a:t>
                      </a:r>
                      <a:endParaRPr sz="1100" u="none" cap="none" strike="noStrike">
                        <a:solidFill>
                          <a:schemeClr val="lt1"/>
                        </a:solidFill>
                        <a:latin typeface="Hind Medium"/>
                        <a:ea typeface="Hind Medium"/>
                        <a:cs typeface="Hind Medium"/>
                        <a:sym typeface="Hind Medium"/>
                      </a:endParaRPr>
                    </a:p>
                    <a:p>
                      <a:pPr indent="0" lvl="0" marL="0" marR="0" rtl="0" algn="ctr">
                        <a:lnSpc>
                          <a:spcPct val="115000"/>
                        </a:lnSpc>
                        <a:spcBef>
                          <a:spcPts val="0"/>
                        </a:spcBef>
                        <a:spcAft>
                          <a:spcPts val="0"/>
                        </a:spcAft>
                        <a:buClr>
                          <a:srgbClr val="000000"/>
                        </a:buClr>
                        <a:buSzPts val="1100"/>
                        <a:buFont typeface="Arial"/>
                        <a:buNone/>
                      </a:pPr>
                      <a:r>
                        <a:rPr lang="en" sz="1100" u="none" cap="none" strike="noStrike">
                          <a:solidFill>
                            <a:schemeClr val="lt1"/>
                          </a:solidFill>
                          <a:latin typeface="Hind Medium"/>
                          <a:ea typeface="Hind Medium"/>
                          <a:cs typeface="Hind Medium"/>
                          <a:sym typeface="Hind Medium"/>
                        </a:rPr>
                        <a:t>moderate frequency</a:t>
                      </a:r>
                      <a:endParaRPr sz="1100" u="none" cap="none" strike="noStrike">
                        <a:solidFill>
                          <a:schemeClr val="lt1"/>
                        </a:solidFill>
                        <a:latin typeface="Hind Medium"/>
                        <a:ea typeface="Hind Medium"/>
                        <a:cs typeface="Hind Medium"/>
                        <a:sym typeface="Hind Medium"/>
                      </a:endParaRPr>
                    </a:p>
                  </a:txBody>
                  <a:tcPr marT="19050" marB="19050" marR="28575" marL="28575" anchor="ctr">
                    <a:lnL cap="flat" cmpd="sng" w="19050">
                      <a:solidFill>
                        <a:schemeClr val="lt1"/>
                      </a:solidFill>
                      <a:prstDash val="dot"/>
                      <a:round/>
                      <a:headEnd len="sm" w="sm" type="none"/>
                      <a:tailEnd len="sm" w="sm" type="none"/>
                    </a:lnL>
                    <a:lnR cap="flat" cmpd="sng" w="19050">
                      <a:solidFill>
                        <a:schemeClr val="lt1"/>
                      </a:solidFill>
                      <a:prstDash val="dot"/>
                      <a:round/>
                      <a:headEnd len="sm" w="sm" type="none"/>
                      <a:tailEnd len="sm" w="sm" type="none"/>
                    </a:lnR>
                    <a:lnT cap="flat" cmpd="sng" w="19050">
                      <a:solidFill>
                        <a:srgbClr val="FF6B65"/>
                      </a:solidFill>
                      <a:prstDash val="dot"/>
                      <a:round/>
                      <a:headEnd len="sm" w="sm" type="none"/>
                      <a:tailEnd len="sm" w="sm" type="none"/>
                    </a:lnT>
                    <a:lnB cap="flat" cmpd="sng" w="19050">
                      <a:solidFill>
                        <a:srgbClr val="FF6B65"/>
                      </a:solidFill>
                      <a:prstDash val="dot"/>
                      <a:round/>
                      <a:headEnd len="sm" w="sm" type="none"/>
                      <a:tailEnd len="sm" w="sm" type="none"/>
                    </a:lnB>
                    <a:solidFill>
                      <a:srgbClr val="FEC29E">
                        <a:alpha val="96862"/>
                      </a:srgbClr>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chemeClr val="lt1"/>
                          </a:solidFill>
                          <a:latin typeface="Hind Medium"/>
                          <a:ea typeface="Hind Medium"/>
                          <a:cs typeface="Hind Medium"/>
                          <a:sym typeface="Hind Medium"/>
                        </a:rPr>
                        <a:t>Purchase sustainably sourced, minimal-packaged; prioritize brands with environmental certifications</a:t>
                      </a:r>
                      <a:endParaRPr sz="1000" u="none" cap="none" strike="noStrike">
                        <a:solidFill>
                          <a:schemeClr val="lt1"/>
                        </a:solidFill>
                        <a:latin typeface="Hind Medium"/>
                        <a:ea typeface="Hind Medium"/>
                        <a:cs typeface="Hind Medium"/>
                        <a:sym typeface="Hind Medium"/>
                      </a:endParaRPr>
                    </a:p>
                  </a:txBody>
                  <a:tcPr marT="19050" marB="19050" marR="91425" marL="91425" anchor="ctr">
                    <a:lnL cap="flat" cmpd="sng" w="19050">
                      <a:solidFill>
                        <a:schemeClr val="lt1"/>
                      </a:solidFill>
                      <a:prstDash val="dot"/>
                      <a:round/>
                      <a:headEnd len="sm" w="sm" type="none"/>
                      <a:tailEnd len="sm" w="sm" type="none"/>
                    </a:lnL>
                    <a:lnR cap="flat" cmpd="sng" w="19050">
                      <a:solidFill>
                        <a:srgbClr val="FF6B65"/>
                      </a:solidFill>
                      <a:prstDash val="dot"/>
                      <a:round/>
                      <a:headEnd len="sm" w="sm" type="none"/>
                      <a:tailEnd len="sm" w="sm" type="none"/>
                    </a:lnR>
                    <a:lnT cap="flat" cmpd="sng" w="19050">
                      <a:solidFill>
                        <a:srgbClr val="FF6B65"/>
                      </a:solidFill>
                      <a:prstDash val="dot"/>
                      <a:round/>
                      <a:headEnd len="sm" w="sm" type="none"/>
                      <a:tailEnd len="sm" w="sm" type="none"/>
                    </a:lnT>
                    <a:lnB cap="flat" cmpd="sng" w="19050">
                      <a:solidFill>
                        <a:srgbClr val="FF6B65"/>
                      </a:solidFill>
                      <a:prstDash val="dot"/>
                      <a:round/>
                      <a:headEnd len="sm" w="sm" type="none"/>
                      <a:tailEnd len="sm" w="sm" type="none"/>
                    </a:lnB>
                    <a:solidFill>
                      <a:srgbClr val="FEC29E">
                        <a:alpha val="96862"/>
                      </a:srgbClr>
                    </a:solidFill>
                  </a:tcPr>
                </a:tc>
              </a:tr>
              <a:tr h="616300">
                <a:tc>
                  <a:txBody>
                    <a:bodyPr/>
                    <a:lstStyle/>
                    <a:p>
                      <a:pPr indent="0" lvl="0" marL="0" marR="0" rtl="0" algn="ctr">
                        <a:lnSpc>
                          <a:spcPct val="115000"/>
                        </a:lnSpc>
                        <a:spcBef>
                          <a:spcPts val="0"/>
                        </a:spcBef>
                        <a:spcAft>
                          <a:spcPts val="0"/>
                        </a:spcAft>
                        <a:buClr>
                          <a:srgbClr val="000000"/>
                        </a:buClr>
                        <a:buSzPts val="1200"/>
                        <a:buFont typeface="Arial"/>
                        <a:buNone/>
                      </a:pPr>
                      <a:r>
                        <a:rPr b="1" lang="en" sz="1200" u="none" cap="none" strike="noStrike">
                          <a:solidFill>
                            <a:schemeClr val="accent1"/>
                          </a:solidFill>
                          <a:latin typeface="Hind"/>
                          <a:ea typeface="Hind"/>
                          <a:cs typeface="Hind"/>
                          <a:sym typeface="Hind"/>
                        </a:rPr>
                        <a:t>Family-Focused Savers</a:t>
                      </a:r>
                      <a:endParaRPr b="1" sz="1200" u="none" cap="none" strike="noStrike">
                        <a:solidFill>
                          <a:schemeClr val="accent1"/>
                        </a:solidFill>
                        <a:latin typeface="Hind"/>
                        <a:ea typeface="Hind"/>
                        <a:cs typeface="Hind"/>
                        <a:sym typeface="Hind"/>
                      </a:endParaRPr>
                    </a:p>
                  </a:txBody>
                  <a:tcPr marT="19050" marB="19050" marR="28575" marL="28575" anchor="ctr">
                    <a:lnL cap="flat" cmpd="sng" w="19050">
                      <a:solidFill>
                        <a:srgbClr val="FF6B65"/>
                      </a:solidFill>
                      <a:prstDash val="dot"/>
                      <a:round/>
                      <a:headEnd len="sm" w="sm" type="none"/>
                      <a:tailEnd len="sm" w="sm" type="none"/>
                    </a:lnL>
                    <a:lnR cap="flat" cmpd="sng" w="19050">
                      <a:solidFill>
                        <a:srgbClr val="000000"/>
                      </a:solidFill>
                      <a:prstDash val="dot"/>
                      <a:round/>
                      <a:headEnd len="sm" w="sm" type="none"/>
                      <a:tailEnd len="sm" w="sm" type="none"/>
                    </a:lnR>
                    <a:lnT cap="flat" cmpd="sng" w="19050">
                      <a:solidFill>
                        <a:srgbClr val="FF6B65"/>
                      </a:solidFill>
                      <a:prstDash val="dot"/>
                      <a:round/>
                      <a:headEnd len="sm" w="sm" type="none"/>
                      <a:tailEnd len="sm" w="sm" type="none"/>
                    </a:lnT>
                    <a:lnB cap="flat" cmpd="sng" w="19050">
                      <a:solidFill>
                        <a:srgbClr val="FF6B65"/>
                      </a:solidFill>
                      <a:prstDash val="dot"/>
                      <a:round/>
                      <a:headEnd len="sm" w="sm" type="none"/>
                      <a:tailEnd len="sm" w="sm" type="none"/>
                    </a:lnB>
                    <a:solidFill>
                      <a:schemeClr val="lt1"/>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solidFill>
                            <a:schemeClr val="accent2"/>
                          </a:solidFill>
                          <a:latin typeface="Hind Medium"/>
                          <a:ea typeface="Hind Medium"/>
                          <a:cs typeface="Hind Medium"/>
                          <a:sym typeface="Hind Medium"/>
                        </a:rPr>
                        <a:t>Mid-to-low-income families </a:t>
                      </a:r>
                      <a:endParaRPr sz="1100" u="none" cap="none" strike="noStrike">
                        <a:solidFill>
                          <a:schemeClr val="accent2"/>
                        </a:solidFill>
                        <a:latin typeface="Hind Medium"/>
                        <a:ea typeface="Hind Medium"/>
                        <a:cs typeface="Hind Medium"/>
                        <a:sym typeface="Hind Medium"/>
                      </a:endParaRPr>
                    </a:p>
                    <a:p>
                      <a:pPr indent="0" lvl="0" marL="0" marR="0" rtl="0" algn="ctr">
                        <a:lnSpc>
                          <a:spcPct val="115000"/>
                        </a:lnSpc>
                        <a:spcBef>
                          <a:spcPts val="0"/>
                        </a:spcBef>
                        <a:spcAft>
                          <a:spcPts val="0"/>
                        </a:spcAft>
                        <a:buClr>
                          <a:srgbClr val="000000"/>
                        </a:buClr>
                        <a:buSzPts val="1100"/>
                        <a:buFont typeface="Arial"/>
                        <a:buNone/>
                      </a:pPr>
                      <a:r>
                        <a:rPr lang="en" sz="1100" u="none" cap="none" strike="noStrike">
                          <a:solidFill>
                            <a:schemeClr val="accent2"/>
                          </a:solidFill>
                          <a:latin typeface="Hind Medium"/>
                          <a:ea typeface="Hind Medium"/>
                          <a:cs typeface="Hind Medium"/>
                          <a:sym typeface="Hind Medium"/>
                        </a:rPr>
                        <a:t>focused on nutritious value</a:t>
                      </a:r>
                      <a:endParaRPr sz="1100" u="none" cap="none" strike="noStrike">
                        <a:solidFill>
                          <a:schemeClr val="accent2"/>
                        </a:solidFill>
                        <a:latin typeface="Hind Medium"/>
                        <a:ea typeface="Hind Medium"/>
                        <a:cs typeface="Hind Medium"/>
                        <a:sym typeface="Hind Medium"/>
                      </a:endParaRPr>
                    </a:p>
                  </a:txBody>
                  <a:tcPr marT="19050" marB="19050" marR="28575" marL="28575" anchor="ctr">
                    <a:lnL cap="flat" cmpd="sng" w="19050">
                      <a:solidFill>
                        <a:srgbClr val="000000"/>
                      </a:solidFill>
                      <a:prstDash val="dot"/>
                      <a:round/>
                      <a:headEnd len="sm" w="sm" type="none"/>
                      <a:tailEnd len="sm" w="sm" type="none"/>
                    </a:lnL>
                    <a:lnR cap="flat" cmpd="sng" w="19050">
                      <a:solidFill>
                        <a:schemeClr val="lt1"/>
                      </a:solidFill>
                      <a:prstDash val="dot"/>
                      <a:round/>
                      <a:headEnd len="sm" w="sm" type="none"/>
                      <a:tailEnd len="sm" w="sm" type="none"/>
                    </a:lnR>
                    <a:lnT cap="flat" cmpd="sng" w="19050">
                      <a:solidFill>
                        <a:srgbClr val="FF6B65"/>
                      </a:solidFill>
                      <a:prstDash val="dot"/>
                      <a:round/>
                      <a:headEnd len="sm" w="sm" type="none"/>
                      <a:tailEnd len="sm" w="sm" type="none"/>
                    </a:lnT>
                    <a:lnB cap="flat" cmpd="sng" w="19050">
                      <a:solidFill>
                        <a:srgbClr val="FF6B65"/>
                      </a:solidFill>
                      <a:prstDash val="dot"/>
                      <a:round/>
                      <a:headEnd len="sm" w="sm" type="none"/>
                      <a:tailEnd len="sm" w="sm" type="none"/>
                    </a:lnB>
                    <a:solidFill>
                      <a:schemeClr val="lt1"/>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solidFill>
                            <a:schemeClr val="accent2"/>
                          </a:solidFill>
                          <a:latin typeface="Hind Medium"/>
                          <a:ea typeface="Hind Medium"/>
                          <a:cs typeface="Hind Medium"/>
                          <a:sym typeface="Hind Medium"/>
                        </a:rPr>
                        <a:t>Moderate income, low frequency (typically weekly), bulk purchasing</a:t>
                      </a:r>
                      <a:endParaRPr sz="1100" u="none" cap="none" strike="noStrike">
                        <a:solidFill>
                          <a:schemeClr val="accent2"/>
                        </a:solidFill>
                        <a:latin typeface="Hind Medium"/>
                        <a:ea typeface="Hind Medium"/>
                        <a:cs typeface="Hind Medium"/>
                        <a:sym typeface="Hind Medium"/>
                      </a:endParaRPr>
                    </a:p>
                  </a:txBody>
                  <a:tcPr marT="19050" marB="19050" marR="28575" marL="28575" anchor="ctr">
                    <a:lnL cap="flat" cmpd="sng" w="19050">
                      <a:solidFill>
                        <a:schemeClr val="lt1"/>
                      </a:solidFill>
                      <a:prstDash val="dot"/>
                      <a:round/>
                      <a:headEnd len="sm" w="sm" type="none"/>
                      <a:tailEnd len="sm" w="sm" type="none"/>
                    </a:lnL>
                    <a:lnR cap="flat" cmpd="sng" w="19050">
                      <a:solidFill>
                        <a:schemeClr val="lt1"/>
                      </a:solidFill>
                      <a:prstDash val="dot"/>
                      <a:round/>
                      <a:headEnd len="sm" w="sm" type="none"/>
                      <a:tailEnd len="sm" w="sm" type="none"/>
                    </a:lnR>
                    <a:lnT cap="flat" cmpd="sng" w="19050">
                      <a:solidFill>
                        <a:srgbClr val="FF6B65"/>
                      </a:solidFill>
                      <a:prstDash val="dot"/>
                      <a:round/>
                      <a:headEnd len="sm" w="sm" type="none"/>
                      <a:tailEnd len="sm" w="sm" type="none"/>
                    </a:lnT>
                    <a:lnB cap="flat" cmpd="sng" w="19050">
                      <a:solidFill>
                        <a:srgbClr val="FF6B65"/>
                      </a:solidFill>
                      <a:prstDash val="dot"/>
                      <a:round/>
                      <a:headEnd len="sm" w="sm" type="none"/>
                      <a:tailEnd len="sm" w="sm" type="none"/>
                    </a:lnB>
                    <a:solidFill>
                      <a:schemeClr val="lt1"/>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chemeClr val="accent2"/>
                          </a:solidFill>
                          <a:latin typeface="Hind Medium"/>
                          <a:ea typeface="Hind Medium"/>
                          <a:cs typeface="Hind Medium"/>
                          <a:sym typeface="Hind Medium"/>
                        </a:rPr>
                        <a:t>Seek cost-effective health basics (whole grains, dairy); buy larger sizes or multi packs to reduce cost per unit</a:t>
                      </a:r>
                      <a:endParaRPr sz="1000" u="none" cap="none" strike="noStrike">
                        <a:solidFill>
                          <a:schemeClr val="accent2"/>
                        </a:solidFill>
                        <a:latin typeface="Hind Medium"/>
                        <a:ea typeface="Hind Medium"/>
                        <a:cs typeface="Hind Medium"/>
                        <a:sym typeface="Hind Medium"/>
                      </a:endParaRPr>
                    </a:p>
                  </a:txBody>
                  <a:tcPr marT="19050" marB="19050" marR="91425" marL="91425" anchor="ctr">
                    <a:lnL cap="flat" cmpd="sng" w="19050">
                      <a:solidFill>
                        <a:schemeClr val="lt1"/>
                      </a:solidFill>
                      <a:prstDash val="dot"/>
                      <a:round/>
                      <a:headEnd len="sm" w="sm" type="none"/>
                      <a:tailEnd len="sm" w="sm" type="none"/>
                    </a:lnL>
                    <a:lnR cap="flat" cmpd="sng" w="19050">
                      <a:solidFill>
                        <a:srgbClr val="FF6B65"/>
                      </a:solidFill>
                      <a:prstDash val="dot"/>
                      <a:round/>
                      <a:headEnd len="sm" w="sm" type="none"/>
                      <a:tailEnd len="sm" w="sm" type="none"/>
                    </a:lnR>
                    <a:lnT cap="flat" cmpd="sng" w="19050">
                      <a:solidFill>
                        <a:srgbClr val="FF6B65"/>
                      </a:solidFill>
                      <a:prstDash val="dot"/>
                      <a:round/>
                      <a:headEnd len="sm" w="sm" type="none"/>
                      <a:tailEnd len="sm" w="sm" type="none"/>
                    </a:lnT>
                    <a:lnB cap="flat" cmpd="sng" w="19050">
                      <a:solidFill>
                        <a:srgbClr val="FF6B65"/>
                      </a:solidFill>
                      <a:prstDash val="dot"/>
                      <a:round/>
                      <a:headEnd len="sm" w="sm" type="none"/>
                      <a:tailEnd len="sm" w="sm" type="none"/>
                    </a:lnB>
                    <a:solidFill>
                      <a:schemeClr val="lt1"/>
                    </a:solidFill>
                  </a:tcPr>
                </a:tc>
              </a:tr>
              <a:tr h="616300">
                <a:tc>
                  <a:txBody>
                    <a:bodyPr/>
                    <a:lstStyle/>
                    <a:p>
                      <a:pPr indent="0" lvl="0" marL="0" marR="0" rtl="0" algn="ctr">
                        <a:lnSpc>
                          <a:spcPct val="115000"/>
                        </a:lnSpc>
                        <a:spcBef>
                          <a:spcPts val="0"/>
                        </a:spcBef>
                        <a:spcAft>
                          <a:spcPts val="0"/>
                        </a:spcAft>
                        <a:buClr>
                          <a:srgbClr val="000000"/>
                        </a:buClr>
                        <a:buSzPts val="1200"/>
                        <a:buFont typeface="Arial"/>
                        <a:buNone/>
                      </a:pPr>
                      <a:r>
                        <a:rPr b="1" lang="en" sz="1200" u="none" cap="none" strike="noStrike">
                          <a:solidFill>
                            <a:schemeClr val="lt1"/>
                          </a:solidFill>
                          <a:latin typeface="Hind"/>
                          <a:ea typeface="Hind"/>
                          <a:cs typeface="Hind"/>
                          <a:sym typeface="Hind"/>
                        </a:rPr>
                        <a:t>Occasional </a:t>
                      </a:r>
                      <a:endParaRPr b="1" sz="1200" u="none" cap="none" strike="noStrike">
                        <a:solidFill>
                          <a:schemeClr val="lt1"/>
                        </a:solidFill>
                        <a:latin typeface="Hind"/>
                        <a:ea typeface="Hind"/>
                        <a:cs typeface="Hind"/>
                        <a:sym typeface="Hind"/>
                      </a:endParaRPr>
                    </a:p>
                    <a:p>
                      <a:pPr indent="0" lvl="0" marL="0" marR="0" rtl="0" algn="ctr">
                        <a:lnSpc>
                          <a:spcPct val="115000"/>
                        </a:lnSpc>
                        <a:spcBef>
                          <a:spcPts val="0"/>
                        </a:spcBef>
                        <a:spcAft>
                          <a:spcPts val="0"/>
                        </a:spcAft>
                        <a:buClr>
                          <a:srgbClr val="000000"/>
                        </a:buClr>
                        <a:buSzPts val="1200"/>
                        <a:buFont typeface="Arial"/>
                        <a:buNone/>
                      </a:pPr>
                      <a:r>
                        <a:rPr b="1" lang="en" sz="1200" u="none" cap="none" strike="noStrike">
                          <a:solidFill>
                            <a:schemeClr val="lt1"/>
                          </a:solidFill>
                          <a:latin typeface="Hind"/>
                          <a:ea typeface="Hind"/>
                          <a:cs typeface="Hind"/>
                          <a:sym typeface="Hind"/>
                        </a:rPr>
                        <a:t>Indulgers</a:t>
                      </a:r>
                      <a:endParaRPr b="1" sz="1200" u="none" cap="none" strike="noStrike">
                        <a:solidFill>
                          <a:schemeClr val="lt1"/>
                        </a:solidFill>
                        <a:latin typeface="Hind"/>
                        <a:ea typeface="Hind"/>
                        <a:cs typeface="Hind"/>
                        <a:sym typeface="Hind"/>
                      </a:endParaRPr>
                    </a:p>
                  </a:txBody>
                  <a:tcPr marT="19050" marB="19050" marR="28575" marL="28575" anchor="ctr">
                    <a:lnL cap="flat" cmpd="sng" w="19050">
                      <a:solidFill>
                        <a:srgbClr val="FF6B65"/>
                      </a:solidFill>
                      <a:prstDash val="dot"/>
                      <a:round/>
                      <a:headEnd len="sm" w="sm" type="none"/>
                      <a:tailEnd len="sm" w="sm" type="none"/>
                    </a:lnL>
                    <a:lnR cap="flat" cmpd="sng" w="19050">
                      <a:solidFill>
                        <a:srgbClr val="000000"/>
                      </a:solidFill>
                      <a:prstDash val="dot"/>
                      <a:round/>
                      <a:headEnd len="sm" w="sm" type="none"/>
                      <a:tailEnd len="sm" w="sm" type="none"/>
                    </a:lnR>
                    <a:lnT cap="flat" cmpd="sng" w="19050">
                      <a:solidFill>
                        <a:srgbClr val="FF6B65"/>
                      </a:solidFill>
                      <a:prstDash val="dot"/>
                      <a:round/>
                      <a:headEnd len="sm" w="sm" type="none"/>
                      <a:tailEnd len="sm" w="sm" type="none"/>
                    </a:lnT>
                    <a:lnB cap="flat" cmpd="sng" w="19050">
                      <a:solidFill>
                        <a:srgbClr val="FF6B65"/>
                      </a:solidFill>
                      <a:prstDash val="dot"/>
                      <a:round/>
                      <a:headEnd len="sm" w="sm" type="none"/>
                      <a:tailEnd len="sm" w="sm" type="none"/>
                    </a:lnB>
                    <a:solidFill>
                      <a:srgbClr val="FEC29E">
                        <a:alpha val="96862"/>
                      </a:srgbClr>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solidFill>
                            <a:schemeClr val="lt1"/>
                          </a:solidFill>
                          <a:latin typeface="Hind Medium"/>
                          <a:ea typeface="Hind Medium"/>
                          <a:cs typeface="Hind Medium"/>
                          <a:sym typeface="Hind Medium"/>
                        </a:rPr>
                        <a:t>Shoppers mixing health-conscious purchases with indulgent items</a:t>
                      </a:r>
                      <a:endParaRPr sz="1100" u="none" cap="none" strike="noStrike">
                        <a:solidFill>
                          <a:schemeClr val="lt1"/>
                        </a:solidFill>
                        <a:latin typeface="Hind Medium"/>
                        <a:ea typeface="Hind Medium"/>
                        <a:cs typeface="Hind Medium"/>
                        <a:sym typeface="Hind Medium"/>
                      </a:endParaRPr>
                    </a:p>
                  </a:txBody>
                  <a:tcPr marT="19050" marB="19050" marR="28575" marL="28575" anchor="ctr">
                    <a:lnL cap="flat" cmpd="sng" w="19050">
                      <a:solidFill>
                        <a:srgbClr val="000000"/>
                      </a:solidFill>
                      <a:prstDash val="dot"/>
                      <a:round/>
                      <a:headEnd len="sm" w="sm" type="none"/>
                      <a:tailEnd len="sm" w="sm" type="none"/>
                    </a:lnL>
                    <a:lnR cap="flat" cmpd="sng" w="19050">
                      <a:solidFill>
                        <a:schemeClr val="lt1"/>
                      </a:solidFill>
                      <a:prstDash val="dot"/>
                      <a:round/>
                      <a:headEnd len="sm" w="sm" type="none"/>
                      <a:tailEnd len="sm" w="sm" type="none"/>
                    </a:lnR>
                    <a:lnT cap="flat" cmpd="sng" w="19050">
                      <a:solidFill>
                        <a:srgbClr val="FF6B65"/>
                      </a:solidFill>
                      <a:prstDash val="dot"/>
                      <a:round/>
                      <a:headEnd len="sm" w="sm" type="none"/>
                      <a:tailEnd len="sm" w="sm" type="none"/>
                    </a:lnT>
                    <a:lnB cap="flat" cmpd="sng" w="19050">
                      <a:solidFill>
                        <a:srgbClr val="FF6B65"/>
                      </a:solidFill>
                      <a:prstDash val="dot"/>
                      <a:round/>
                      <a:headEnd len="sm" w="sm" type="none"/>
                      <a:tailEnd len="sm" w="sm" type="none"/>
                    </a:lnB>
                    <a:solidFill>
                      <a:srgbClr val="FEC29E">
                        <a:alpha val="96862"/>
                      </a:srgbClr>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solidFill>
                            <a:schemeClr val="lt1"/>
                          </a:solidFill>
                          <a:latin typeface="Hind Medium"/>
                          <a:ea typeface="Hind Medium"/>
                          <a:cs typeface="Hind Medium"/>
                          <a:sym typeface="Hind Medium"/>
                        </a:rPr>
                        <a:t>Low-to-moderate income, weekend-focused shopping</a:t>
                      </a:r>
                      <a:endParaRPr sz="1100" u="none" cap="none" strike="noStrike">
                        <a:solidFill>
                          <a:schemeClr val="lt1"/>
                        </a:solidFill>
                        <a:latin typeface="Hind Medium"/>
                        <a:ea typeface="Hind Medium"/>
                        <a:cs typeface="Hind Medium"/>
                        <a:sym typeface="Hind Medium"/>
                      </a:endParaRPr>
                    </a:p>
                  </a:txBody>
                  <a:tcPr marT="19050" marB="19050" marR="28575" marL="28575" anchor="ctr">
                    <a:lnL cap="flat" cmpd="sng" w="19050">
                      <a:solidFill>
                        <a:schemeClr val="lt1"/>
                      </a:solidFill>
                      <a:prstDash val="dot"/>
                      <a:round/>
                      <a:headEnd len="sm" w="sm" type="none"/>
                      <a:tailEnd len="sm" w="sm" type="none"/>
                    </a:lnL>
                    <a:lnR cap="flat" cmpd="sng" w="19050">
                      <a:solidFill>
                        <a:schemeClr val="lt1"/>
                      </a:solidFill>
                      <a:prstDash val="dot"/>
                      <a:round/>
                      <a:headEnd len="sm" w="sm" type="none"/>
                      <a:tailEnd len="sm" w="sm" type="none"/>
                    </a:lnR>
                    <a:lnT cap="flat" cmpd="sng" w="19050">
                      <a:solidFill>
                        <a:srgbClr val="FF6B65"/>
                      </a:solidFill>
                      <a:prstDash val="dot"/>
                      <a:round/>
                      <a:headEnd len="sm" w="sm" type="none"/>
                      <a:tailEnd len="sm" w="sm" type="none"/>
                    </a:lnT>
                    <a:lnB cap="flat" cmpd="sng" w="19050">
                      <a:solidFill>
                        <a:srgbClr val="FF6B65"/>
                      </a:solidFill>
                      <a:prstDash val="dot"/>
                      <a:round/>
                      <a:headEnd len="sm" w="sm" type="none"/>
                      <a:tailEnd len="sm" w="sm" type="none"/>
                    </a:lnB>
                    <a:solidFill>
                      <a:srgbClr val="FEC29E">
                        <a:alpha val="96862"/>
                      </a:srgbClr>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chemeClr val="lt1"/>
                          </a:solidFill>
                          <a:latin typeface="Hind Medium"/>
                          <a:ea typeface="Hind Medium"/>
                          <a:cs typeface="Hind Medium"/>
                          <a:sym typeface="Hind Medium"/>
                        </a:rPr>
                        <a:t>Purchase essential healthy items but often add indulgences (snacks, sweets) during weekend shopping trips</a:t>
                      </a:r>
                      <a:endParaRPr sz="1000" u="none" cap="none" strike="noStrike">
                        <a:solidFill>
                          <a:schemeClr val="lt1"/>
                        </a:solidFill>
                        <a:latin typeface="Hind Medium"/>
                        <a:ea typeface="Hind Medium"/>
                        <a:cs typeface="Hind Medium"/>
                        <a:sym typeface="Hind Medium"/>
                      </a:endParaRPr>
                    </a:p>
                  </a:txBody>
                  <a:tcPr marT="19050" marB="19050" marR="91425" marL="91425" anchor="ctr">
                    <a:lnL cap="flat" cmpd="sng" w="19050">
                      <a:solidFill>
                        <a:schemeClr val="lt1"/>
                      </a:solidFill>
                      <a:prstDash val="dot"/>
                      <a:round/>
                      <a:headEnd len="sm" w="sm" type="none"/>
                      <a:tailEnd len="sm" w="sm" type="none"/>
                    </a:lnL>
                    <a:lnR cap="flat" cmpd="sng" w="19050">
                      <a:solidFill>
                        <a:srgbClr val="FF6B65"/>
                      </a:solidFill>
                      <a:prstDash val="dot"/>
                      <a:round/>
                      <a:headEnd len="sm" w="sm" type="none"/>
                      <a:tailEnd len="sm" w="sm" type="none"/>
                    </a:lnR>
                    <a:lnT cap="flat" cmpd="sng" w="19050">
                      <a:solidFill>
                        <a:srgbClr val="FF6B65"/>
                      </a:solidFill>
                      <a:prstDash val="dot"/>
                      <a:round/>
                      <a:headEnd len="sm" w="sm" type="none"/>
                      <a:tailEnd len="sm" w="sm" type="none"/>
                    </a:lnT>
                    <a:lnB cap="flat" cmpd="sng" w="19050">
                      <a:solidFill>
                        <a:srgbClr val="FF6B65"/>
                      </a:solidFill>
                      <a:prstDash val="dot"/>
                      <a:round/>
                      <a:headEnd len="sm" w="sm" type="none"/>
                      <a:tailEnd len="sm" w="sm" type="none"/>
                    </a:lnB>
                    <a:solidFill>
                      <a:srgbClr val="FEC29E">
                        <a:alpha val="96862"/>
                      </a:srgbClr>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17"/>
          <p:cNvSpPr/>
          <p:nvPr/>
        </p:nvSpPr>
        <p:spPr>
          <a:xfrm>
            <a:off x="653950" y="4357250"/>
            <a:ext cx="7975800" cy="651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
        <p:nvSpPr>
          <p:cNvPr id="266" name="Google Shape;266;p17"/>
          <p:cNvSpPr txBox="1"/>
          <p:nvPr/>
        </p:nvSpPr>
        <p:spPr>
          <a:xfrm>
            <a:off x="954150" y="1334413"/>
            <a:ext cx="2727300" cy="484200"/>
          </a:xfrm>
          <a:prstGeom prst="rect">
            <a:avLst/>
          </a:prstGeom>
          <a:solidFill>
            <a:srgbClr val="FF6B65"/>
          </a:solid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 sz="1900" u="none" cap="none" strike="noStrike">
                <a:solidFill>
                  <a:schemeClr val="dk1"/>
                </a:solidFill>
                <a:latin typeface="Heebo Medium"/>
                <a:ea typeface="Heebo Medium"/>
                <a:cs typeface="Heebo Medium"/>
                <a:sym typeface="Heebo Medium"/>
              </a:rPr>
              <a:t>Affordability vs. Quality</a:t>
            </a:r>
            <a:endParaRPr b="0" i="0" sz="1900" u="none" cap="none" strike="noStrike">
              <a:solidFill>
                <a:schemeClr val="dk1"/>
              </a:solidFill>
              <a:latin typeface="Heebo Medium"/>
              <a:ea typeface="Heebo Medium"/>
              <a:cs typeface="Heebo Medium"/>
              <a:sym typeface="Heebo Medium"/>
            </a:endParaRPr>
          </a:p>
        </p:txBody>
      </p:sp>
      <p:graphicFrame>
        <p:nvGraphicFramePr>
          <p:cNvPr id="267" name="Google Shape;267;p17"/>
          <p:cNvGraphicFramePr/>
          <p:nvPr/>
        </p:nvGraphicFramePr>
        <p:xfrm>
          <a:off x="954150" y="2031860"/>
          <a:ext cx="3000000" cy="3000000"/>
        </p:xfrm>
        <a:graphic>
          <a:graphicData uri="http://schemas.openxmlformats.org/drawingml/2006/table">
            <a:tbl>
              <a:tblPr>
                <a:noFill/>
                <a:tableStyleId>{735EE697-A881-41DC-8429-0AF7E03F4B84}</a:tableStyleId>
              </a:tblPr>
              <a:tblGrid>
                <a:gridCol w="2727300"/>
                <a:gridCol w="4471700"/>
              </a:tblGrid>
              <a:tr h="497725">
                <a:tc>
                  <a:txBody>
                    <a:bodyPr/>
                    <a:lstStyle/>
                    <a:p>
                      <a:pPr indent="0" lvl="0" marL="0" marR="0" rtl="0" algn="ctr">
                        <a:lnSpc>
                          <a:spcPct val="100000"/>
                        </a:lnSpc>
                        <a:spcBef>
                          <a:spcPts val="0"/>
                        </a:spcBef>
                        <a:spcAft>
                          <a:spcPts val="0"/>
                        </a:spcAft>
                        <a:buClr>
                          <a:srgbClr val="000000"/>
                        </a:buClr>
                        <a:buSzPts val="1200"/>
                        <a:buFont typeface="Arial"/>
                        <a:buNone/>
                      </a:pPr>
                      <a:r>
                        <a:rPr lang="en" sz="1300" u="none" cap="none" strike="noStrike">
                          <a:solidFill>
                            <a:schemeClr val="dk1"/>
                          </a:solidFill>
                          <a:latin typeface="Heebo SemiBold"/>
                          <a:ea typeface="Heebo SemiBold"/>
                          <a:cs typeface="Heebo SemiBold"/>
                          <a:sym typeface="Heebo SemiBold"/>
                        </a:rPr>
                        <a:t>Higher Costs</a:t>
                      </a:r>
                      <a:endParaRPr sz="1300" u="none" cap="none" strike="noStrike">
                        <a:solidFill>
                          <a:schemeClr val="dk1"/>
                        </a:solidFill>
                        <a:latin typeface="Heebo SemiBold"/>
                        <a:ea typeface="Heebo SemiBold"/>
                        <a:cs typeface="Heebo SemiBold"/>
                        <a:sym typeface="Heebo SemiBold"/>
                      </a:endParaRPr>
                    </a:p>
                  </a:txBody>
                  <a:tcPr marT="0" marB="0" marR="91425" marL="91425" anchor="ctr">
                    <a:lnL cap="flat" cmpd="sng" w="19050">
                      <a:solidFill>
                        <a:schemeClr val="dk2">
                          <a:alpha val="0"/>
                        </a:schemeClr>
                      </a:solidFill>
                      <a:prstDash val="dot"/>
                      <a:round/>
                      <a:headEnd len="sm" w="sm" type="none"/>
                      <a:tailEnd len="sm" w="sm" type="none"/>
                    </a:lnL>
                    <a:lnR cap="flat" cmpd="sng" w="19050">
                      <a:solidFill>
                        <a:schemeClr val="dk2">
                          <a:alpha val="0"/>
                        </a:schemeClr>
                      </a:solidFill>
                      <a:prstDash val="dot"/>
                      <a:round/>
                      <a:headEnd len="sm" w="sm" type="none"/>
                      <a:tailEnd len="sm" w="sm" type="none"/>
                    </a:lnR>
                    <a:lnT cap="flat" cmpd="sng" w="19050">
                      <a:solidFill>
                        <a:schemeClr val="dk2"/>
                      </a:solidFill>
                      <a:prstDash val="dot"/>
                      <a:round/>
                      <a:headEnd len="sm" w="sm" type="none"/>
                      <a:tailEnd len="sm" w="sm" type="none"/>
                    </a:lnT>
                    <a:lnB cap="flat" cmpd="sng" w="19050">
                      <a:solidFill>
                        <a:schemeClr val="dk2"/>
                      </a:solidFill>
                      <a:prstDash val="dot"/>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300"/>
                        <a:buFont typeface="Arial"/>
                        <a:buNone/>
                      </a:pPr>
                      <a:r>
                        <a:t/>
                      </a:r>
                      <a:endParaRPr sz="1300" u="none" cap="none" strike="noStrike">
                        <a:solidFill>
                          <a:schemeClr val="dk1"/>
                        </a:solidFill>
                        <a:latin typeface="Hind"/>
                        <a:ea typeface="Hind"/>
                        <a:cs typeface="Hind"/>
                        <a:sym typeface="Hind"/>
                      </a:endParaRPr>
                    </a:p>
                    <a:p>
                      <a:pPr indent="0" lvl="0" marL="0" marR="0" rtl="0" algn="l">
                        <a:lnSpc>
                          <a:spcPct val="100000"/>
                        </a:lnSpc>
                        <a:spcBef>
                          <a:spcPts val="0"/>
                        </a:spcBef>
                        <a:spcAft>
                          <a:spcPts val="0"/>
                        </a:spcAft>
                        <a:buClr>
                          <a:srgbClr val="000000"/>
                        </a:buClr>
                        <a:buSzPts val="1300"/>
                        <a:buFont typeface="Arial"/>
                        <a:buNone/>
                      </a:pPr>
                      <a:r>
                        <a:rPr lang="en" sz="1300" u="none" cap="none" strike="noStrike">
                          <a:solidFill>
                            <a:schemeClr val="dk1"/>
                          </a:solidFill>
                          <a:latin typeface="Hind"/>
                          <a:ea typeface="Hind"/>
                          <a:cs typeface="Hind"/>
                          <a:sym typeface="Hind"/>
                        </a:rPr>
                        <a:t>Healthy food products, especially those that are organic or sustainably sourced, can </a:t>
                      </a:r>
                      <a:r>
                        <a:rPr b="1" lang="en" sz="1300" u="none" cap="none" strike="noStrike">
                          <a:solidFill>
                            <a:schemeClr val="dk2"/>
                          </a:solidFill>
                          <a:latin typeface="Hind"/>
                          <a:ea typeface="Hind"/>
                          <a:cs typeface="Hind"/>
                          <a:sym typeface="Hind"/>
                        </a:rPr>
                        <a:t>cost 20-30% more to produce</a:t>
                      </a:r>
                      <a:r>
                        <a:rPr lang="en" sz="1300" u="none" cap="none" strike="noStrike">
                          <a:solidFill>
                            <a:schemeClr val="dk2"/>
                          </a:solidFill>
                          <a:latin typeface="Hind"/>
                          <a:ea typeface="Hind"/>
                          <a:cs typeface="Hind"/>
                          <a:sym typeface="Hind"/>
                        </a:rPr>
                        <a:t> </a:t>
                      </a:r>
                      <a:r>
                        <a:rPr lang="en" sz="1300" u="none" cap="none" strike="noStrike">
                          <a:solidFill>
                            <a:schemeClr val="dk1"/>
                          </a:solidFill>
                          <a:latin typeface="Hind"/>
                          <a:ea typeface="Hind"/>
                          <a:cs typeface="Hind"/>
                          <a:sym typeface="Hind"/>
                        </a:rPr>
                        <a:t>compared to conventional items. </a:t>
                      </a:r>
                      <a:endParaRPr sz="1300" u="none" cap="none" strike="noStrike">
                        <a:solidFill>
                          <a:schemeClr val="dk1"/>
                        </a:solidFill>
                        <a:latin typeface="Hind"/>
                        <a:ea typeface="Hind"/>
                        <a:cs typeface="Hind"/>
                        <a:sym typeface="Hind"/>
                      </a:endParaRPr>
                    </a:p>
                    <a:p>
                      <a:pPr indent="0" lvl="0" marL="0" marR="0" rtl="0" algn="l">
                        <a:lnSpc>
                          <a:spcPct val="100000"/>
                        </a:lnSpc>
                        <a:spcBef>
                          <a:spcPts val="0"/>
                        </a:spcBef>
                        <a:spcAft>
                          <a:spcPts val="0"/>
                        </a:spcAft>
                        <a:buClr>
                          <a:srgbClr val="000000"/>
                        </a:buClr>
                        <a:buSzPts val="1300"/>
                        <a:buFont typeface="Arial"/>
                        <a:buNone/>
                      </a:pPr>
                      <a:r>
                        <a:t/>
                      </a:r>
                      <a:endParaRPr sz="1300" u="none" cap="none" strike="noStrike">
                        <a:solidFill>
                          <a:schemeClr val="dk1"/>
                        </a:solidFill>
                        <a:latin typeface="Hind"/>
                        <a:ea typeface="Hind"/>
                        <a:cs typeface="Hind"/>
                        <a:sym typeface="Hind"/>
                      </a:endParaRPr>
                    </a:p>
                    <a:p>
                      <a:pPr indent="0" lvl="0" marL="0" marR="0" rtl="0" algn="l">
                        <a:lnSpc>
                          <a:spcPct val="100000"/>
                        </a:lnSpc>
                        <a:spcBef>
                          <a:spcPts val="0"/>
                        </a:spcBef>
                        <a:spcAft>
                          <a:spcPts val="0"/>
                        </a:spcAft>
                        <a:buClr>
                          <a:srgbClr val="000000"/>
                        </a:buClr>
                        <a:buSzPts val="1300"/>
                        <a:buFont typeface="Arial"/>
                        <a:buNone/>
                      </a:pPr>
                      <a:r>
                        <a:rPr lang="en" sz="1300" u="none" cap="none" strike="noStrike">
                          <a:solidFill>
                            <a:schemeClr val="dk1"/>
                          </a:solidFill>
                          <a:latin typeface="Hind"/>
                          <a:ea typeface="Hind"/>
                          <a:cs typeface="Hind"/>
                          <a:sym typeface="Hind"/>
                        </a:rPr>
                        <a:t>This production cost drives up retail prices, making affordability a core challenge.</a:t>
                      </a:r>
                      <a:endParaRPr sz="1300" u="none" cap="none" strike="noStrike">
                        <a:solidFill>
                          <a:schemeClr val="dk1"/>
                        </a:solidFill>
                        <a:latin typeface="Hind"/>
                        <a:ea typeface="Hind"/>
                        <a:cs typeface="Hind"/>
                        <a:sym typeface="Hind"/>
                      </a:endParaRPr>
                    </a:p>
                    <a:p>
                      <a:pPr indent="0" lvl="0" marL="0" marR="0" rtl="0" algn="ctr">
                        <a:lnSpc>
                          <a:spcPct val="100000"/>
                        </a:lnSpc>
                        <a:spcBef>
                          <a:spcPts val="0"/>
                        </a:spcBef>
                        <a:spcAft>
                          <a:spcPts val="0"/>
                        </a:spcAft>
                        <a:buClr>
                          <a:srgbClr val="000000"/>
                        </a:buClr>
                        <a:buSzPts val="1300"/>
                        <a:buFont typeface="Arial"/>
                        <a:buNone/>
                      </a:pPr>
                      <a:r>
                        <a:t/>
                      </a:r>
                      <a:endParaRPr sz="1300" u="none" cap="none" strike="noStrike">
                        <a:solidFill>
                          <a:schemeClr val="dk1"/>
                        </a:solidFill>
                        <a:latin typeface="Hind"/>
                        <a:ea typeface="Hind"/>
                        <a:cs typeface="Hind"/>
                        <a:sym typeface="Hind"/>
                      </a:endParaRPr>
                    </a:p>
                  </a:txBody>
                  <a:tcPr marT="0" marB="0" marR="0" marL="0" anchor="ctr">
                    <a:lnL cap="flat" cmpd="sng" w="19050">
                      <a:solidFill>
                        <a:schemeClr val="dk2">
                          <a:alpha val="0"/>
                        </a:schemeClr>
                      </a:solidFill>
                      <a:prstDash val="dot"/>
                      <a:round/>
                      <a:headEnd len="sm" w="sm" type="none"/>
                      <a:tailEnd len="sm" w="sm" type="none"/>
                    </a:lnL>
                    <a:lnR cap="flat" cmpd="sng" w="19050">
                      <a:solidFill>
                        <a:schemeClr val="dk2">
                          <a:alpha val="0"/>
                        </a:schemeClr>
                      </a:solidFill>
                      <a:prstDash val="dot"/>
                      <a:round/>
                      <a:headEnd len="sm" w="sm" type="none"/>
                      <a:tailEnd len="sm" w="sm" type="none"/>
                    </a:lnR>
                    <a:lnT cap="flat" cmpd="sng" w="19050">
                      <a:solidFill>
                        <a:schemeClr val="dk2"/>
                      </a:solidFill>
                      <a:prstDash val="dot"/>
                      <a:round/>
                      <a:headEnd len="sm" w="sm" type="none"/>
                      <a:tailEnd len="sm" w="sm" type="none"/>
                    </a:lnT>
                    <a:lnB cap="flat" cmpd="sng" w="19050">
                      <a:solidFill>
                        <a:schemeClr val="dk2"/>
                      </a:solidFill>
                      <a:prstDash val="dot"/>
                      <a:round/>
                      <a:headEnd len="sm" w="sm" type="none"/>
                      <a:tailEnd len="sm" w="sm" type="none"/>
                    </a:lnB>
                    <a:solidFill>
                      <a:schemeClr val="lt1"/>
                    </a:solidFill>
                  </a:tcPr>
                </a:tc>
              </a:tr>
              <a:tr h="497725">
                <a:tc>
                  <a:txBody>
                    <a:bodyPr/>
                    <a:lstStyle/>
                    <a:p>
                      <a:pPr indent="0" lvl="0" marL="0" marR="0" rtl="0" algn="ctr">
                        <a:lnSpc>
                          <a:spcPct val="100000"/>
                        </a:lnSpc>
                        <a:spcBef>
                          <a:spcPts val="0"/>
                        </a:spcBef>
                        <a:spcAft>
                          <a:spcPts val="0"/>
                        </a:spcAft>
                        <a:buClr>
                          <a:srgbClr val="000000"/>
                        </a:buClr>
                        <a:buSzPts val="1200"/>
                        <a:buFont typeface="Arial"/>
                        <a:buNone/>
                      </a:pPr>
                      <a:r>
                        <a:rPr lang="en" sz="1300" u="none" cap="none" strike="noStrike">
                          <a:solidFill>
                            <a:schemeClr val="dk1"/>
                          </a:solidFill>
                          <a:latin typeface="Heebo SemiBold"/>
                          <a:ea typeface="Heebo SemiBold"/>
                          <a:cs typeface="Heebo SemiBold"/>
                          <a:sym typeface="Heebo SemiBold"/>
                        </a:rPr>
                        <a:t>Price Accessibility Goal</a:t>
                      </a:r>
                      <a:endParaRPr sz="1300" u="none" cap="none" strike="noStrike">
                        <a:solidFill>
                          <a:schemeClr val="dk1"/>
                        </a:solidFill>
                        <a:latin typeface="Heebo SemiBold"/>
                        <a:ea typeface="Heebo SemiBold"/>
                        <a:cs typeface="Heebo SemiBold"/>
                        <a:sym typeface="Heebo SemiBold"/>
                      </a:endParaRPr>
                    </a:p>
                  </a:txBody>
                  <a:tcPr marT="0" marB="0" marR="91425" marL="91425" anchor="ctr">
                    <a:lnL cap="flat" cmpd="sng" w="19050">
                      <a:solidFill>
                        <a:schemeClr val="dk2">
                          <a:alpha val="0"/>
                        </a:schemeClr>
                      </a:solidFill>
                      <a:prstDash val="dot"/>
                      <a:round/>
                      <a:headEnd len="sm" w="sm" type="none"/>
                      <a:tailEnd len="sm" w="sm" type="none"/>
                    </a:lnL>
                    <a:lnR cap="flat" cmpd="sng" w="19050">
                      <a:solidFill>
                        <a:schemeClr val="dk2">
                          <a:alpha val="0"/>
                        </a:schemeClr>
                      </a:solidFill>
                      <a:prstDash val="dot"/>
                      <a:round/>
                      <a:headEnd len="sm" w="sm" type="none"/>
                      <a:tailEnd len="sm" w="sm" type="none"/>
                    </a:lnR>
                    <a:lnT cap="flat" cmpd="sng" w="19050">
                      <a:solidFill>
                        <a:schemeClr val="dk2"/>
                      </a:solidFill>
                      <a:prstDash val="dot"/>
                      <a:round/>
                      <a:headEnd len="sm" w="sm" type="none"/>
                      <a:tailEnd len="sm" w="sm" type="none"/>
                    </a:lnT>
                    <a:lnB cap="flat" cmpd="sng" w="19050">
                      <a:solidFill>
                        <a:schemeClr val="dk2"/>
                      </a:solidFill>
                      <a:prstDash val="dot"/>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300" u="none" cap="none" strike="noStrike">
                        <a:solidFill>
                          <a:schemeClr val="dk1"/>
                        </a:solidFill>
                        <a:latin typeface="Hind"/>
                        <a:ea typeface="Hind"/>
                        <a:cs typeface="Hind"/>
                        <a:sym typeface="Hind"/>
                      </a:endParaRPr>
                    </a:p>
                    <a:p>
                      <a:pPr indent="0" lvl="0" marL="0" marR="0" rtl="0" algn="l">
                        <a:lnSpc>
                          <a:spcPct val="100000"/>
                        </a:lnSpc>
                        <a:spcBef>
                          <a:spcPts val="0"/>
                        </a:spcBef>
                        <a:spcAft>
                          <a:spcPts val="0"/>
                        </a:spcAft>
                        <a:buClr>
                          <a:srgbClr val="000000"/>
                        </a:buClr>
                        <a:buSzPts val="1200"/>
                        <a:buFont typeface="Arial"/>
                        <a:buNone/>
                      </a:pPr>
                      <a:r>
                        <a:rPr lang="en" sz="1300" u="none" cap="none" strike="noStrike">
                          <a:solidFill>
                            <a:schemeClr val="dk1"/>
                          </a:solidFill>
                          <a:latin typeface="Hind"/>
                          <a:ea typeface="Hind"/>
                          <a:cs typeface="Hind"/>
                          <a:sym typeface="Hind"/>
                        </a:rPr>
                        <a:t>The Good Grocer might have to aim to reduce the price premium of healthy items by 10-15% to make them </a:t>
                      </a:r>
                      <a:r>
                        <a:rPr b="1" lang="en" sz="1300" u="none" cap="none" strike="noStrike">
                          <a:solidFill>
                            <a:srgbClr val="FF6B65"/>
                          </a:solidFill>
                          <a:latin typeface="Hind"/>
                          <a:ea typeface="Hind"/>
                          <a:cs typeface="Hind"/>
                          <a:sym typeface="Hind"/>
                        </a:rPr>
                        <a:t>accessible to a wider audience</a:t>
                      </a:r>
                      <a:r>
                        <a:rPr lang="en" sz="1300" u="none" cap="none" strike="noStrike">
                          <a:solidFill>
                            <a:schemeClr val="dk1"/>
                          </a:solidFill>
                          <a:latin typeface="Hind"/>
                          <a:ea typeface="Hind"/>
                          <a:cs typeface="Hind"/>
                          <a:sym typeface="Hind"/>
                        </a:rPr>
                        <a:t>, especially targeting lower-income or price-sensitive customers.</a:t>
                      </a:r>
                      <a:endParaRPr sz="1300" u="none" cap="none" strike="noStrike">
                        <a:solidFill>
                          <a:schemeClr val="dk1"/>
                        </a:solidFill>
                        <a:latin typeface="Hind"/>
                        <a:ea typeface="Hind"/>
                        <a:cs typeface="Hind"/>
                        <a:sym typeface="Hind"/>
                      </a:endParaRPr>
                    </a:p>
                    <a:p>
                      <a:pPr indent="0" lvl="0" marL="0" marR="0" rtl="0" algn="ctr">
                        <a:lnSpc>
                          <a:spcPct val="100000"/>
                        </a:lnSpc>
                        <a:spcBef>
                          <a:spcPts val="0"/>
                        </a:spcBef>
                        <a:spcAft>
                          <a:spcPts val="0"/>
                        </a:spcAft>
                        <a:buClr>
                          <a:srgbClr val="000000"/>
                        </a:buClr>
                        <a:buSzPts val="1200"/>
                        <a:buFont typeface="Arial"/>
                        <a:buNone/>
                      </a:pPr>
                      <a:r>
                        <a:t/>
                      </a:r>
                      <a:endParaRPr sz="1300" u="none" cap="none" strike="noStrike">
                        <a:solidFill>
                          <a:schemeClr val="dk1"/>
                        </a:solidFill>
                        <a:latin typeface="Hind"/>
                        <a:ea typeface="Hind"/>
                        <a:cs typeface="Hind"/>
                        <a:sym typeface="Hind"/>
                      </a:endParaRPr>
                    </a:p>
                  </a:txBody>
                  <a:tcPr marT="0" marB="0" marR="0" marL="0" anchor="ctr">
                    <a:lnL cap="flat" cmpd="sng" w="19050">
                      <a:solidFill>
                        <a:schemeClr val="dk2">
                          <a:alpha val="0"/>
                        </a:schemeClr>
                      </a:solidFill>
                      <a:prstDash val="dot"/>
                      <a:round/>
                      <a:headEnd len="sm" w="sm" type="none"/>
                      <a:tailEnd len="sm" w="sm" type="none"/>
                    </a:lnL>
                    <a:lnR cap="flat" cmpd="sng" w="19050">
                      <a:solidFill>
                        <a:schemeClr val="dk2">
                          <a:alpha val="0"/>
                        </a:schemeClr>
                      </a:solidFill>
                      <a:prstDash val="dot"/>
                      <a:round/>
                      <a:headEnd len="sm" w="sm" type="none"/>
                      <a:tailEnd len="sm" w="sm" type="none"/>
                    </a:lnR>
                    <a:lnT cap="flat" cmpd="sng" w="19050">
                      <a:solidFill>
                        <a:schemeClr val="dk2"/>
                      </a:solidFill>
                      <a:prstDash val="dot"/>
                      <a:round/>
                      <a:headEnd len="sm" w="sm" type="none"/>
                      <a:tailEnd len="sm" w="sm" type="none"/>
                    </a:lnT>
                    <a:lnB cap="flat" cmpd="sng" w="19050">
                      <a:solidFill>
                        <a:schemeClr val="dk2"/>
                      </a:solidFill>
                      <a:prstDash val="dot"/>
                      <a:round/>
                      <a:headEnd len="sm" w="sm" type="none"/>
                      <a:tailEnd len="sm" w="sm" type="none"/>
                    </a:lnB>
                    <a:solidFill>
                      <a:schemeClr val="lt1"/>
                    </a:solidFill>
                  </a:tcPr>
                </a:tc>
              </a:tr>
            </a:tbl>
          </a:graphicData>
        </a:graphic>
      </p:graphicFrame>
      <p:sp>
        <p:nvSpPr>
          <p:cNvPr id="268" name="Google Shape;268;p17"/>
          <p:cNvSpPr txBox="1"/>
          <p:nvPr>
            <p:ph type="title"/>
          </p:nvPr>
        </p:nvSpPr>
        <p:spPr>
          <a:xfrm>
            <a:off x="823925" y="197800"/>
            <a:ext cx="7584000" cy="92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t/>
            </a:r>
            <a:endParaRPr sz="3010">
              <a:solidFill>
                <a:srgbClr val="FF6B65"/>
              </a:solidFill>
              <a:latin typeface="Heebo Black"/>
              <a:ea typeface="Heebo Black"/>
              <a:cs typeface="Heebo Black"/>
              <a:sym typeface="Heebo Black"/>
            </a:endParaRPr>
          </a:p>
          <a:p>
            <a:pPr indent="0" lvl="0" marL="0" rtl="0" algn="l">
              <a:lnSpc>
                <a:spcPct val="100000"/>
              </a:lnSpc>
              <a:spcBef>
                <a:spcPts val="0"/>
              </a:spcBef>
              <a:spcAft>
                <a:spcPts val="0"/>
              </a:spcAft>
              <a:buSzPts val="3000"/>
              <a:buNone/>
            </a:pPr>
            <a:r>
              <a:rPr lang="en"/>
              <a:t>FOCUS CHALLENGES</a:t>
            </a:r>
            <a:endParaRPr/>
          </a:p>
        </p:txBody>
      </p:sp>
      <p:pic>
        <p:nvPicPr>
          <p:cNvPr id="269" name="Google Shape;269;p17"/>
          <p:cNvPicPr preferRelativeResize="0"/>
          <p:nvPr/>
        </p:nvPicPr>
        <p:blipFill rotWithShape="1">
          <a:blip r:embed="rId4">
            <a:alphaModFix/>
          </a:blip>
          <a:srcRect b="26513" l="0" r="0" t="0"/>
          <a:stretch/>
        </p:blipFill>
        <p:spPr>
          <a:xfrm>
            <a:off x="915375" y="197812"/>
            <a:ext cx="1968050" cy="580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utcher Shop Business Plan by Slidesgo">
  <a:themeElements>
    <a:clrScheme name="Simple Light">
      <a:dk1>
        <a:srgbClr val="F0E5DA"/>
      </a:dk1>
      <a:lt1>
        <a:srgbClr val="212125"/>
      </a:lt1>
      <a:dk2>
        <a:srgbClr val="EB5439"/>
      </a:dk2>
      <a:lt2>
        <a:srgbClr val="B10A05"/>
      </a:lt2>
      <a:accent1>
        <a:srgbClr val="F5A190"/>
      </a:accent1>
      <a:accent2>
        <a:srgbClr val="FFE9DB"/>
      </a:accent2>
      <a:accent3>
        <a:srgbClr val="FFFFFF"/>
      </a:accent3>
      <a:accent4>
        <a:srgbClr val="FFFFFF"/>
      </a:accent4>
      <a:accent5>
        <a:srgbClr val="FFFFFF"/>
      </a:accent5>
      <a:accent6>
        <a:srgbClr val="FFFFFF"/>
      </a:accent6>
      <a:hlink>
        <a:srgbClr val="F0E5D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